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1.xml" ContentType="application/vnd.openxmlformats-officedocument.themeOverr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4"/>
    <p:sldMasterId id="2147483744" r:id="rId5"/>
  </p:sldMasterIdLst>
  <p:notesMasterIdLst>
    <p:notesMasterId r:id="rId57"/>
  </p:notesMasterIdLst>
  <p:handoutMasterIdLst>
    <p:handoutMasterId r:id="rId58"/>
  </p:handoutMasterIdLst>
  <p:sldIdLst>
    <p:sldId id="332" r:id="rId6"/>
    <p:sldId id="331" r:id="rId7"/>
    <p:sldId id="333" r:id="rId8"/>
    <p:sldId id="328" r:id="rId9"/>
    <p:sldId id="334" r:id="rId10"/>
    <p:sldId id="339" r:id="rId11"/>
    <p:sldId id="335" r:id="rId12"/>
    <p:sldId id="338" r:id="rId13"/>
    <p:sldId id="337" r:id="rId14"/>
    <p:sldId id="340" r:id="rId15"/>
    <p:sldId id="305" r:id="rId16"/>
    <p:sldId id="344" r:id="rId17"/>
    <p:sldId id="346" r:id="rId18"/>
    <p:sldId id="341" r:id="rId19"/>
    <p:sldId id="342" r:id="rId20"/>
    <p:sldId id="394" r:id="rId21"/>
    <p:sldId id="347" r:id="rId22"/>
    <p:sldId id="404" r:id="rId23"/>
    <p:sldId id="410" r:id="rId24"/>
    <p:sldId id="396" r:id="rId25"/>
    <p:sldId id="343" r:id="rId26"/>
    <p:sldId id="348" r:id="rId27"/>
    <p:sldId id="350" r:id="rId28"/>
    <p:sldId id="368" r:id="rId29"/>
    <p:sldId id="349" r:id="rId30"/>
    <p:sldId id="352" r:id="rId31"/>
    <p:sldId id="315" r:id="rId32"/>
    <p:sldId id="353" r:id="rId33"/>
    <p:sldId id="354" r:id="rId34"/>
    <p:sldId id="355" r:id="rId35"/>
    <p:sldId id="381" r:id="rId36"/>
    <p:sldId id="385" r:id="rId37"/>
    <p:sldId id="358" r:id="rId38"/>
    <p:sldId id="309" r:id="rId39"/>
    <p:sldId id="311" r:id="rId40"/>
    <p:sldId id="312" r:id="rId41"/>
    <p:sldId id="379" r:id="rId42"/>
    <p:sldId id="382" r:id="rId43"/>
    <p:sldId id="397" r:id="rId44"/>
    <p:sldId id="398" r:id="rId45"/>
    <p:sldId id="399" r:id="rId46"/>
    <p:sldId id="401" r:id="rId47"/>
    <p:sldId id="402" r:id="rId48"/>
    <p:sldId id="366" r:id="rId49"/>
    <p:sldId id="369" r:id="rId50"/>
    <p:sldId id="363" r:id="rId51"/>
    <p:sldId id="405" r:id="rId52"/>
    <p:sldId id="274" r:id="rId53"/>
    <p:sldId id="362" r:id="rId54"/>
    <p:sldId id="361" r:id="rId55"/>
    <p:sldId id="403" r:id="rId56"/>
  </p:sldIdLst>
  <p:sldSz cx="12192000" cy="6858000"/>
  <p:notesSz cx="9296400" cy="7010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F6C"/>
    <a:srgbClr val="000000"/>
    <a:srgbClr val="27467D"/>
    <a:srgbClr val="FFC409"/>
    <a:srgbClr val="005082"/>
    <a:srgbClr val="2F6363"/>
    <a:srgbClr val="FF9966"/>
    <a:srgbClr val="ED7E41"/>
    <a:srgbClr val="5A5A5A"/>
    <a:srgbClr val="72939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05" autoAdjust="0"/>
    <p:restoredTop sz="85429" autoAdjust="0"/>
  </p:normalViewPr>
  <p:slideViewPr>
    <p:cSldViewPr snapToGrid="0" showGuides="1">
      <p:cViewPr varScale="1">
        <p:scale>
          <a:sx n="54" d="100"/>
          <a:sy n="54" d="100"/>
        </p:scale>
        <p:origin x="1240" y="44"/>
      </p:cViewPr>
      <p:guideLst>
        <p:guide orient="horz" pos="2160"/>
        <p:guide pos="3840"/>
      </p:guideLst>
    </p:cSldViewPr>
  </p:slideViewPr>
  <p:outlineViewPr>
    <p:cViewPr>
      <p:scale>
        <a:sx n="33" d="100"/>
        <a:sy n="33" d="100"/>
      </p:scale>
      <p:origin x="0" y="-4740"/>
    </p:cViewPr>
  </p:outlin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108" d="100"/>
          <a:sy n="108" d="100"/>
        </p:scale>
        <p:origin x="1848"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microsoft.com/office/2016/11/relationships/changesInfo" Target="changesInfos/changesInfo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handoutMaster" Target="handoutMasters/handoutMaster1.xml"/><Relationship Id="rId5" Type="http://schemas.openxmlformats.org/officeDocument/2006/relationships/slideMaster" Target="slideMasters/slideMaster2.xml"/><Relationship Id="rId61" Type="http://schemas.openxmlformats.org/officeDocument/2006/relationships/theme" Target="theme/theme1.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notesMaster" Target="notesMasters/notesMaster1.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im Cash" userId="facbae3b-2c80-428d-b2a3-dd3d8e4ba4ef" providerId="ADAL" clId="{CCD30C94-C405-4F7E-BE01-21FD56DE3212}"/>
    <pc:docChg chg="delSld">
      <pc:chgData name="Kim Cash" userId="facbae3b-2c80-428d-b2a3-dd3d8e4ba4ef" providerId="ADAL" clId="{CCD30C94-C405-4F7E-BE01-21FD56DE3212}" dt="2024-01-18T02:28:53.666" v="7" actId="47"/>
      <pc:docMkLst>
        <pc:docMk/>
      </pc:docMkLst>
      <pc:sldChg chg="del">
        <pc:chgData name="Kim Cash" userId="facbae3b-2c80-428d-b2a3-dd3d8e4ba4ef" providerId="ADAL" clId="{CCD30C94-C405-4F7E-BE01-21FD56DE3212}" dt="2024-01-18T02:28:11.347" v="3" actId="47"/>
        <pc:sldMkLst>
          <pc:docMk/>
          <pc:sldMk cId="3872353972" sldId="367"/>
        </pc:sldMkLst>
      </pc:sldChg>
      <pc:sldChg chg="del">
        <pc:chgData name="Kim Cash" userId="facbae3b-2c80-428d-b2a3-dd3d8e4ba4ef" providerId="ADAL" clId="{CCD30C94-C405-4F7E-BE01-21FD56DE3212}" dt="2024-01-18T02:28:18.354" v="4" actId="47"/>
        <pc:sldMkLst>
          <pc:docMk/>
          <pc:sldMk cId="3298382836" sldId="370"/>
        </pc:sldMkLst>
      </pc:sldChg>
      <pc:sldChg chg="del">
        <pc:chgData name="Kim Cash" userId="facbae3b-2c80-428d-b2a3-dd3d8e4ba4ef" providerId="ADAL" clId="{CCD30C94-C405-4F7E-BE01-21FD56DE3212}" dt="2024-01-18T02:28:53.666" v="7" actId="47"/>
        <pc:sldMkLst>
          <pc:docMk/>
          <pc:sldMk cId="1262808958" sldId="372"/>
        </pc:sldMkLst>
      </pc:sldChg>
      <pc:sldChg chg="del">
        <pc:chgData name="Kim Cash" userId="facbae3b-2c80-428d-b2a3-dd3d8e4ba4ef" providerId="ADAL" clId="{CCD30C94-C405-4F7E-BE01-21FD56DE3212}" dt="2024-01-18T02:27:40.189" v="1" actId="47"/>
        <pc:sldMkLst>
          <pc:docMk/>
          <pc:sldMk cId="2581473257" sldId="377"/>
        </pc:sldMkLst>
      </pc:sldChg>
      <pc:sldChg chg="del">
        <pc:chgData name="Kim Cash" userId="facbae3b-2c80-428d-b2a3-dd3d8e4ba4ef" providerId="ADAL" clId="{CCD30C94-C405-4F7E-BE01-21FD56DE3212}" dt="2024-01-18T02:28:22.464" v="5" actId="47"/>
        <pc:sldMkLst>
          <pc:docMk/>
          <pc:sldMk cId="2656289819" sldId="378"/>
        </pc:sldMkLst>
      </pc:sldChg>
      <pc:sldChg chg="del">
        <pc:chgData name="Kim Cash" userId="facbae3b-2c80-428d-b2a3-dd3d8e4ba4ef" providerId="ADAL" clId="{CCD30C94-C405-4F7E-BE01-21FD56DE3212}" dt="2024-01-18T02:28:27.793" v="6" actId="47"/>
        <pc:sldMkLst>
          <pc:docMk/>
          <pc:sldMk cId="1204485366" sldId="406"/>
        </pc:sldMkLst>
      </pc:sldChg>
      <pc:sldChg chg="del">
        <pc:chgData name="Kim Cash" userId="facbae3b-2c80-428d-b2a3-dd3d8e4ba4ef" providerId="ADAL" clId="{CCD30C94-C405-4F7E-BE01-21FD56DE3212}" dt="2024-01-18T02:27:25.289" v="0" actId="47"/>
        <pc:sldMkLst>
          <pc:docMk/>
          <pc:sldMk cId="77655955" sldId="408"/>
        </pc:sldMkLst>
      </pc:sldChg>
      <pc:sldChg chg="del">
        <pc:chgData name="Kim Cash" userId="facbae3b-2c80-428d-b2a3-dd3d8e4ba4ef" providerId="ADAL" clId="{CCD30C94-C405-4F7E-BE01-21FD56DE3212}" dt="2024-01-18T02:27:52.781" v="2" actId="47"/>
        <pc:sldMkLst>
          <pc:docMk/>
          <pc:sldMk cId="2540521477" sldId="409"/>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9B25C3-C724-41B9-B62B-5D16FC297603}" type="doc">
      <dgm:prSet loTypeId="urn:microsoft.com/office/officeart/2005/8/layout/gear1" loCatId="relationship" qsTypeId="urn:microsoft.com/office/officeart/2005/8/quickstyle/simple4" qsCatId="simple" csTypeId="urn:microsoft.com/office/officeart/2005/8/colors/accent1_3" csCatId="accent1" phldr="1"/>
      <dgm:spPr/>
    </dgm:pt>
    <dgm:pt modelId="{BE8353B2-3721-4367-8DC7-3DE45011A674}">
      <dgm:prSet phldrT="[Text]"/>
      <dgm:spPr/>
      <dgm:t>
        <a:bodyPr/>
        <a:lstStyle/>
        <a:p>
          <a:r>
            <a:rPr lang="en-US" b="1" dirty="0"/>
            <a:t>Calculation Methodologies</a:t>
          </a:r>
        </a:p>
      </dgm:t>
    </dgm:pt>
    <dgm:pt modelId="{598026AB-3D3E-4CF9-9227-D57C8F1B09B0}" type="parTrans" cxnId="{34518A28-4791-4991-AD40-038EF260EAC0}">
      <dgm:prSet/>
      <dgm:spPr/>
      <dgm:t>
        <a:bodyPr/>
        <a:lstStyle/>
        <a:p>
          <a:endParaRPr lang="en-US"/>
        </a:p>
      </dgm:t>
    </dgm:pt>
    <dgm:pt modelId="{25E75D1A-95E6-4203-9F45-25A1972D6414}" type="sibTrans" cxnId="{34518A28-4791-4991-AD40-038EF260EAC0}">
      <dgm:prSet/>
      <dgm:spPr/>
      <dgm:t>
        <a:bodyPr/>
        <a:lstStyle/>
        <a:p>
          <a:endParaRPr lang="en-US" dirty="0"/>
        </a:p>
      </dgm:t>
    </dgm:pt>
    <dgm:pt modelId="{0C1DEA0C-C134-4BCE-A5F2-11FF08543712}">
      <dgm:prSet phldrT="[Text]" custT="1"/>
      <dgm:spPr>
        <a:solidFill>
          <a:schemeClr val="accent6"/>
        </a:solidFill>
      </dgm:spPr>
      <dgm:t>
        <a:bodyPr/>
        <a:lstStyle/>
        <a:p>
          <a:r>
            <a:rPr lang="en-US" sz="1600" b="1" dirty="0"/>
            <a:t>Inputs</a:t>
          </a:r>
        </a:p>
      </dgm:t>
    </dgm:pt>
    <dgm:pt modelId="{9A324908-A46F-4E43-8B08-73AA88ED7641}" type="parTrans" cxnId="{36696B8B-6D72-432E-9C52-30139E172666}">
      <dgm:prSet/>
      <dgm:spPr/>
      <dgm:t>
        <a:bodyPr/>
        <a:lstStyle/>
        <a:p>
          <a:endParaRPr lang="en-US"/>
        </a:p>
      </dgm:t>
    </dgm:pt>
    <dgm:pt modelId="{4F58A1BB-E473-4D45-A894-48A3D03BE2CB}" type="sibTrans" cxnId="{36696B8B-6D72-432E-9C52-30139E172666}">
      <dgm:prSet/>
      <dgm:spPr>
        <a:solidFill>
          <a:schemeClr val="accent6"/>
        </a:solidFill>
      </dgm:spPr>
      <dgm:t>
        <a:bodyPr/>
        <a:lstStyle/>
        <a:p>
          <a:endParaRPr lang="en-US" dirty="0"/>
        </a:p>
      </dgm:t>
    </dgm:pt>
    <dgm:pt modelId="{146C5575-0100-42DF-ADE1-60143E03D99B}" type="pres">
      <dgm:prSet presAssocID="{779B25C3-C724-41B9-B62B-5D16FC297603}" presName="composite" presStyleCnt="0">
        <dgm:presLayoutVars>
          <dgm:chMax val="3"/>
          <dgm:animLvl val="lvl"/>
          <dgm:resizeHandles val="exact"/>
        </dgm:presLayoutVars>
      </dgm:prSet>
      <dgm:spPr/>
    </dgm:pt>
    <dgm:pt modelId="{30BEF432-6490-4A36-A48D-8B35341A41B0}" type="pres">
      <dgm:prSet presAssocID="{BE8353B2-3721-4367-8DC7-3DE45011A674}" presName="gear1" presStyleLbl="node1" presStyleIdx="0" presStyleCnt="2">
        <dgm:presLayoutVars>
          <dgm:chMax val="1"/>
          <dgm:bulletEnabled val="1"/>
        </dgm:presLayoutVars>
      </dgm:prSet>
      <dgm:spPr/>
    </dgm:pt>
    <dgm:pt modelId="{33D5DD6B-EC82-4102-9B99-D853386B1B94}" type="pres">
      <dgm:prSet presAssocID="{BE8353B2-3721-4367-8DC7-3DE45011A674}" presName="gear1srcNode" presStyleLbl="node1" presStyleIdx="0" presStyleCnt="2"/>
      <dgm:spPr/>
    </dgm:pt>
    <dgm:pt modelId="{1F9269E0-45E5-4D85-917B-4A83E7027179}" type="pres">
      <dgm:prSet presAssocID="{BE8353B2-3721-4367-8DC7-3DE45011A674}" presName="gear1dstNode" presStyleLbl="node1" presStyleIdx="0" presStyleCnt="2"/>
      <dgm:spPr/>
    </dgm:pt>
    <dgm:pt modelId="{7A7DC821-3B07-4B24-B860-77ABB5966956}" type="pres">
      <dgm:prSet presAssocID="{0C1DEA0C-C134-4BCE-A5F2-11FF08543712}" presName="gear2" presStyleLbl="node1" presStyleIdx="1" presStyleCnt="2" custScaleX="104190">
        <dgm:presLayoutVars>
          <dgm:chMax val="1"/>
          <dgm:bulletEnabled val="1"/>
        </dgm:presLayoutVars>
      </dgm:prSet>
      <dgm:spPr/>
    </dgm:pt>
    <dgm:pt modelId="{53C241AA-C986-4000-9E88-C076587C0740}" type="pres">
      <dgm:prSet presAssocID="{0C1DEA0C-C134-4BCE-A5F2-11FF08543712}" presName="gear2srcNode" presStyleLbl="node1" presStyleIdx="1" presStyleCnt="2"/>
      <dgm:spPr/>
    </dgm:pt>
    <dgm:pt modelId="{0848E522-E844-4071-824D-6F0702BF039D}" type="pres">
      <dgm:prSet presAssocID="{0C1DEA0C-C134-4BCE-A5F2-11FF08543712}" presName="gear2dstNode" presStyleLbl="node1" presStyleIdx="1" presStyleCnt="2"/>
      <dgm:spPr/>
    </dgm:pt>
    <dgm:pt modelId="{9E64015D-9555-4E25-AFB1-778760174D52}" type="pres">
      <dgm:prSet presAssocID="{25E75D1A-95E6-4203-9F45-25A1972D6414}" presName="connector1" presStyleLbl="sibTrans2D1" presStyleIdx="0" presStyleCnt="2" custLinFactNeighborX="912" custLinFactNeighborY="-1223"/>
      <dgm:spPr/>
    </dgm:pt>
    <dgm:pt modelId="{3E3E566D-8C84-46F9-BC10-6BC2982BEFBE}" type="pres">
      <dgm:prSet presAssocID="{4F58A1BB-E473-4D45-A894-48A3D03BE2CB}" presName="connector2" presStyleLbl="sibTrans2D1" presStyleIdx="1" presStyleCnt="2" custLinFactNeighborX="-3687" custLinFactNeighborY="1701"/>
      <dgm:spPr/>
    </dgm:pt>
  </dgm:ptLst>
  <dgm:cxnLst>
    <dgm:cxn modelId="{B188DD0D-A603-4056-9053-15CEC37728FC}" type="presOf" srcId="{BE8353B2-3721-4367-8DC7-3DE45011A674}" destId="{30BEF432-6490-4A36-A48D-8B35341A41B0}" srcOrd="0" destOrd="0" presId="urn:microsoft.com/office/officeart/2005/8/layout/gear1"/>
    <dgm:cxn modelId="{34518A28-4791-4991-AD40-038EF260EAC0}" srcId="{779B25C3-C724-41B9-B62B-5D16FC297603}" destId="{BE8353B2-3721-4367-8DC7-3DE45011A674}" srcOrd="0" destOrd="0" parTransId="{598026AB-3D3E-4CF9-9227-D57C8F1B09B0}" sibTransId="{25E75D1A-95E6-4203-9F45-25A1972D6414}"/>
    <dgm:cxn modelId="{D1DB5762-0351-4BAF-976C-32D630E9D2B1}" type="presOf" srcId="{0C1DEA0C-C134-4BCE-A5F2-11FF08543712}" destId="{53C241AA-C986-4000-9E88-C076587C0740}" srcOrd="1" destOrd="0" presId="urn:microsoft.com/office/officeart/2005/8/layout/gear1"/>
    <dgm:cxn modelId="{18A1F545-CF0A-4574-8FEA-25B6DC931CB9}" type="presOf" srcId="{779B25C3-C724-41B9-B62B-5D16FC297603}" destId="{146C5575-0100-42DF-ADE1-60143E03D99B}" srcOrd="0" destOrd="0" presId="urn:microsoft.com/office/officeart/2005/8/layout/gear1"/>
    <dgm:cxn modelId="{FBBD6A52-BF93-4B97-8ACF-902480631320}" type="presOf" srcId="{BE8353B2-3721-4367-8DC7-3DE45011A674}" destId="{33D5DD6B-EC82-4102-9B99-D853386B1B94}" srcOrd="1" destOrd="0" presId="urn:microsoft.com/office/officeart/2005/8/layout/gear1"/>
    <dgm:cxn modelId="{36696B8B-6D72-432E-9C52-30139E172666}" srcId="{779B25C3-C724-41B9-B62B-5D16FC297603}" destId="{0C1DEA0C-C134-4BCE-A5F2-11FF08543712}" srcOrd="1" destOrd="0" parTransId="{9A324908-A46F-4E43-8B08-73AA88ED7641}" sibTransId="{4F58A1BB-E473-4D45-A894-48A3D03BE2CB}"/>
    <dgm:cxn modelId="{CBAC4CAC-BF21-42EB-B56E-D05CA3E2E07B}" type="presOf" srcId="{BE8353B2-3721-4367-8DC7-3DE45011A674}" destId="{1F9269E0-45E5-4D85-917B-4A83E7027179}" srcOrd="2" destOrd="0" presId="urn:microsoft.com/office/officeart/2005/8/layout/gear1"/>
    <dgm:cxn modelId="{E840FABA-10F1-4F9C-95A5-348C8D7804AB}" type="presOf" srcId="{0C1DEA0C-C134-4BCE-A5F2-11FF08543712}" destId="{7A7DC821-3B07-4B24-B860-77ABB5966956}" srcOrd="0" destOrd="0" presId="urn:microsoft.com/office/officeart/2005/8/layout/gear1"/>
    <dgm:cxn modelId="{EF50A6C6-0AC0-4B04-BA84-08B1B7792553}" type="presOf" srcId="{0C1DEA0C-C134-4BCE-A5F2-11FF08543712}" destId="{0848E522-E844-4071-824D-6F0702BF039D}" srcOrd="2" destOrd="0" presId="urn:microsoft.com/office/officeart/2005/8/layout/gear1"/>
    <dgm:cxn modelId="{FA24EDE9-6208-4A1E-B02C-A0AE67FA5F4F}" type="presOf" srcId="{25E75D1A-95E6-4203-9F45-25A1972D6414}" destId="{9E64015D-9555-4E25-AFB1-778760174D52}" srcOrd="0" destOrd="0" presId="urn:microsoft.com/office/officeart/2005/8/layout/gear1"/>
    <dgm:cxn modelId="{75F012F1-6988-40D4-998E-A420250F830B}" type="presOf" srcId="{4F58A1BB-E473-4D45-A894-48A3D03BE2CB}" destId="{3E3E566D-8C84-46F9-BC10-6BC2982BEFBE}" srcOrd="0" destOrd="0" presId="urn:microsoft.com/office/officeart/2005/8/layout/gear1"/>
    <dgm:cxn modelId="{73477A26-3471-4EA9-B195-5CDD9AF957B9}" type="presParOf" srcId="{146C5575-0100-42DF-ADE1-60143E03D99B}" destId="{30BEF432-6490-4A36-A48D-8B35341A41B0}" srcOrd="0" destOrd="0" presId="urn:microsoft.com/office/officeart/2005/8/layout/gear1"/>
    <dgm:cxn modelId="{0D978DB1-8722-4974-9E1D-A1AD19F2CB9D}" type="presParOf" srcId="{146C5575-0100-42DF-ADE1-60143E03D99B}" destId="{33D5DD6B-EC82-4102-9B99-D853386B1B94}" srcOrd="1" destOrd="0" presId="urn:microsoft.com/office/officeart/2005/8/layout/gear1"/>
    <dgm:cxn modelId="{C4B809E5-D876-4419-84F6-60EA137A6E3E}" type="presParOf" srcId="{146C5575-0100-42DF-ADE1-60143E03D99B}" destId="{1F9269E0-45E5-4D85-917B-4A83E7027179}" srcOrd="2" destOrd="0" presId="urn:microsoft.com/office/officeart/2005/8/layout/gear1"/>
    <dgm:cxn modelId="{070C65D7-AE2D-4728-A5D5-3563D076169A}" type="presParOf" srcId="{146C5575-0100-42DF-ADE1-60143E03D99B}" destId="{7A7DC821-3B07-4B24-B860-77ABB5966956}" srcOrd="3" destOrd="0" presId="urn:microsoft.com/office/officeart/2005/8/layout/gear1"/>
    <dgm:cxn modelId="{6C1B5821-C9ED-414B-A44E-7B1A2ECB0A3E}" type="presParOf" srcId="{146C5575-0100-42DF-ADE1-60143E03D99B}" destId="{53C241AA-C986-4000-9E88-C076587C0740}" srcOrd="4" destOrd="0" presId="urn:microsoft.com/office/officeart/2005/8/layout/gear1"/>
    <dgm:cxn modelId="{B629762A-8892-42F3-BD35-9B4D4D0292EB}" type="presParOf" srcId="{146C5575-0100-42DF-ADE1-60143E03D99B}" destId="{0848E522-E844-4071-824D-6F0702BF039D}" srcOrd="5" destOrd="0" presId="urn:microsoft.com/office/officeart/2005/8/layout/gear1"/>
    <dgm:cxn modelId="{391ECA19-AF23-4E7C-AE1B-7EC48248140B}" type="presParOf" srcId="{146C5575-0100-42DF-ADE1-60143E03D99B}" destId="{9E64015D-9555-4E25-AFB1-778760174D52}" srcOrd="6" destOrd="0" presId="urn:microsoft.com/office/officeart/2005/8/layout/gear1"/>
    <dgm:cxn modelId="{BB1715F0-FD2E-49D2-AC86-9F81FB59EA10}" type="presParOf" srcId="{146C5575-0100-42DF-ADE1-60143E03D99B}" destId="{3E3E566D-8C84-46F9-BC10-6BC2982BEFBE}" srcOrd="7" destOrd="0" presId="urn:microsoft.com/office/officeart/2005/8/layout/gear1"/>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779B25C3-C724-41B9-B62B-5D16FC297603}" type="doc">
      <dgm:prSet loTypeId="urn:microsoft.com/office/officeart/2005/8/layout/gear1" loCatId="relationship" qsTypeId="urn:microsoft.com/office/officeart/2005/8/quickstyle/simple4" qsCatId="simple" csTypeId="urn:microsoft.com/office/officeart/2005/8/colors/accent1_3" csCatId="accent1" phldr="1"/>
      <dgm:spPr/>
    </dgm:pt>
    <dgm:pt modelId="{BE8353B2-3721-4367-8DC7-3DE45011A674}">
      <dgm:prSet phldrT="[Text]"/>
      <dgm:spPr/>
      <dgm:t>
        <a:bodyPr/>
        <a:lstStyle/>
        <a:p>
          <a:r>
            <a:rPr lang="en-US" b="1" dirty="0"/>
            <a:t>Calculation Methodologies</a:t>
          </a:r>
        </a:p>
      </dgm:t>
    </dgm:pt>
    <dgm:pt modelId="{598026AB-3D3E-4CF9-9227-D57C8F1B09B0}" type="parTrans" cxnId="{34518A28-4791-4991-AD40-038EF260EAC0}">
      <dgm:prSet/>
      <dgm:spPr/>
      <dgm:t>
        <a:bodyPr/>
        <a:lstStyle/>
        <a:p>
          <a:endParaRPr lang="en-US"/>
        </a:p>
      </dgm:t>
    </dgm:pt>
    <dgm:pt modelId="{25E75D1A-95E6-4203-9F45-25A1972D6414}" type="sibTrans" cxnId="{34518A28-4791-4991-AD40-038EF260EAC0}">
      <dgm:prSet/>
      <dgm:spPr/>
      <dgm:t>
        <a:bodyPr/>
        <a:lstStyle/>
        <a:p>
          <a:endParaRPr lang="en-US" dirty="0"/>
        </a:p>
      </dgm:t>
    </dgm:pt>
    <dgm:pt modelId="{0C1DEA0C-C134-4BCE-A5F2-11FF08543712}">
      <dgm:prSet phldrT="[Text]" custT="1"/>
      <dgm:spPr>
        <a:solidFill>
          <a:schemeClr val="accent6"/>
        </a:solidFill>
      </dgm:spPr>
      <dgm:t>
        <a:bodyPr/>
        <a:lstStyle/>
        <a:p>
          <a:r>
            <a:rPr lang="en-US" sz="1600" b="1" dirty="0"/>
            <a:t>Inputs</a:t>
          </a:r>
        </a:p>
      </dgm:t>
    </dgm:pt>
    <dgm:pt modelId="{9A324908-A46F-4E43-8B08-73AA88ED7641}" type="parTrans" cxnId="{36696B8B-6D72-432E-9C52-30139E172666}">
      <dgm:prSet/>
      <dgm:spPr/>
      <dgm:t>
        <a:bodyPr/>
        <a:lstStyle/>
        <a:p>
          <a:endParaRPr lang="en-US"/>
        </a:p>
      </dgm:t>
    </dgm:pt>
    <dgm:pt modelId="{4F58A1BB-E473-4D45-A894-48A3D03BE2CB}" type="sibTrans" cxnId="{36696B8B-6D72-432E-9C52-30139E172666}">
      <dgm:prSet/>
      <dgm:spPr>
        <a:solidFill>
          <a:schemeClr val="accent6"/>
        </a:solidFill>
      </dgm:spPr>
      <dgm:t>
        <a:bodyPr/>
        <a:lstStyle/>
        <a:p>
          <a:endParaRPr lang="en-US" dirty="0"/>
        </a:p>
      </dgm:t>
    </dgm:pt>
    <dgm:pt modelId="{146C5575-0100-42DF-ADE1-60143E03D99B}" type="pres">
      <dgm:prSet presAssocID="{779B25C3-C724-41B9-B62B-5D16FC297603}" presName="composite" presStyleCnt="0">
        <dgm:presLayoutVars>
          <dgm:chMax val="3"/>
          <dgm:animLvl val="lvl"/>
          <dgm:resizeHandles val="exact"/>
        </dgm:presLayoutVars>
      </dgm:prSet>
      <dgm:spPr/>
    </dgm:pt>
    <dgm:pt modelId="{30BEF432-6490-4A36-A48D-8B35341A41B0}" type="pres">
      <dgm:prSet presAssocID="{BE8353B2-3721-4367-8DC7-3DE45011A674}" presName="gear1" presStyleLbl="node1" presStyleIdx="0" presStyleCnt="2">
        <dgm:presLayoutVars>
          <dgm:chMax val="1"/>
          <dgm:bulletEnabled val="1"/>
        </dgm:presLayoutVars>
      </dgm:prSet>
      <dgm:spPr/>
    </dgm:pt>
    <dgm:pt modelId="{33D5DD6B-EC82-4102-9B99-D853386B1B94}" type="pres">
      <dgm:prSet presAssocID="{BE8353B2-3721-4367-8DC7-3DE45011A674}" presName="gear1srcNode" presStyleLbl="node1" presStyleIdx="0" presStyleCnt="2"/>
      <dgm:spPr/>
    </dgm:pt>
    <dgm:pt modelId="{1F9269E0-45E5-4D85-917B-4A83E7027179}" type="pres">
      <dgm:prSet presAssocID="{BE8353B2-3721-4367-8DC7-3DE45011A674}" presName="gear1dstNode" presStyleLbl="node1" presStyleIdx="0" presStyleCnt="2"/>
      <dgm:spPr/>
    </dgm:pt>
    <dgm:pt modelId="{7A7DC821-3B07-4B24-B860-77ABB5966956}" type="pres">
      <dgm:prSet presAssocID="{0C1DEA0C-C134-4BCE-A5F2-11FF08543712}" presName="gear2" presStyleLbl="node1" presStyleIdx="1" presStyleCnt="2" custScaleX="104190">
        <dgm:presLayoutVars>
          <dgm:chMax val="1"/>
          <dgm:bulletEnabled val="1"/>
        </dgm:presLayoutVars>
      </dgm:prSet>
      <dgm:spPr/>
    </dgm:pt>
    <dgm:pt modelId="{53C241AA-C986-4000-9E88-C076587C0740}" type="pres">
      <dgm:prSet presAssocID="{0C1DEA0C-C134-4BCE-A5F2-11FF08543712}" presName="gear2srcNode" presStyleLbl="node1" presStyleIdx="1" presStyleCnt="2"/>
      <dgm:spPr/>
    </dgm:pt>
    <dgm:pt modelId="{0848E522-E844-4071-824D-6F0702BF039D}" type="pres">
      <dgm:prSet presAssocID="{0C1DEA0C-C134-4BCE-A5F2-11FF08543712}" presName="gear2dstNode" presStyleLbl="node1" presStyleIdx="1" presStyleCnt="2"/>
      <dgm:spPr/>
    </dgm:pt>
    <dgm:pt modelId="{9E64015D-9555-4E25-AFB1-778760174D52}" type="pres">
      <dgm:prSet presAssocID="{25E75D1A-95E6-4203-9F45-25A1972D6414}" presName="connector1" presStyleLbl="sibTrans2D1" presStyleIdx="0" presStyleCnt="2" custLinFactNeighborX="912" custLinFactNeighborY="-1223"/>
      <dgm:spPr/>
    </dgm:pt>
    <dgm:pt modelId="{3E3E566D-8C84-46F9-BC10-6BC2982BEFBE}" type="pres">
      <dgm:prSet presAssocID="{4F58A1BB-E473-4D45-A894-48A3D03BE2CB}" presName="connector2" presStyleLbl="sibTrans2D1" presStyleIdx="1" presStyleCnt="2" custLinFactNeighborX="-3687" custLinFactNeighborY="1701"/>
      <dgm:spPr/>
    </dgm:pt>
  </dgm:ptLst>
  <dgm:cxnLst>
    <dgm:cxn modelId="{B188DD0D-A603-4056-9053-15CEC37728FC}" type="presOf" srcId="{BE8353B2-3721-4367-8DC7-3DE45011A674}" destId="{30BEF432-6490-4A36-A48D-8B35341A41B0}" srcOrd="0" destOrd="0" presId="urn:microsoft.com/office/officeart/2005/8/layout/gear1"/>
    <dgm:cxn modelId="{34518A28-4791-4991-AD40-038EF260EAC0}" srcId="{779B25C3-C724-41B9-B62B-5D16FC297603}" destId="{BE8353B2-3721-4367-8DC7-3DE45011A674}" srcOrd="0" destOrd="0" parTransId="{598026AB-3D3E-4CF9-9227-D57C8F1B09B0}" sibTransId="{25E75D1A-95E6-4203-9F45-25A1972D6414}"/>
    <dgm:cxn modelId="{D1DB5762-0351-4BAF-976C-32D630E9D2B1}" type="presOf" srcId="{0C1DEA0C-C134-4BCE-A5F2-11FF08543712}" destId="{53C241AA-C986-4000-9E88-C076587C0740}" srcOrd="1" destOrd="0" presId="urn:microsoft.com/office/officeart/2005/8/layout/gear1"/>
    <dgm:cxn modelId="{18A1F545-CF0A-4574-8FEA-25B6DC931CB9}" type="presOf" srcId="{779B25C3-C724-41B9-B62B-5D16FC297603}" destId="{146C5575-0100-42DF-ADE1-60143E03D99B}" srcOrd="0" destOrd="0" presId="urn:microsoft.com/office/officeart/2005/8/layout/gear1"/>
    <dgm:cxn modelId="{FBBD6A52-BF93-4B97-8ACF-902480631320}" type="presOf" srcId="{BE8353B2-3721-4367-8DC7-3DE45011A674}" destId="{33D5DD6B-EC82-4102-9B99-D853386B1B94}" srcOrd="1" destOrd="0" presId="urn:microsoft.com/office/officeart/2005/8/layout/gear1"/>
    <dgm:cxn modelId="{36696B8B-6D72-432E-9C52-30139E172666}" srcId="{779B25C3-C724-41B9-B62B-5D16FC297603}" destId="{0C1DEA0C-C134-4BCE-A5F2-11FF08543712}" srcOrd="1" destOrd="0" parTransId="{9A324908-A46F-4E43-8B08-73AA88ED7641}" sibTransId="{4F58A1BB-E473-4D45-A894-48A3D03BE2CB}"/>
    <dgm:cxn modelId="{CBAC4CAC-BF21-42EB-B56E-D05CA3E2E07B}" type="presOf" srcId="{BE8353B2-3721-4367-8DC7-3DE45011A674}" destId="{1F9269E0-45E5-4D85-917B-4A83E7027179}" srcOrd="2" destOrd="0" presId="urn:microsoft.com/office/officeart/2005/8/layout/gear1"/>
    <dgm:cxn modelId="{E840FABA-10F1-4F9C-95A5-348C8D7804AB}" type="presOf" srcId="{0C1DEA0C-C134-4BCE-A5F2-11FF08543712}" destId="{7A7DC821-3B07-4B24-B860-77ABB5966956}" srcOrd="0" destOrd="0" presId="urn:microsoft.com/office/officeart/2005/8/layout/gear1"/>
    <dgm:cxn modelId="{EF50A6C6-0AC0-4B04-BA84-08B1B7792553}" type="presOf" srcId="{0C1DEA0C-C134-4BCE-A5F2-11FF08543712}" destId="{0848E522-E844-4071-824D-6F0702BF039D}" srcOrd="2" destOrd="0" presId="urn:microsoft.com/office/officeart/2005/8/layout/gear1"/>
    <dgm:cxn modelId="{FA24EDE9-6208-4A1E-B02C-A0AE67FA5F4F}" type="presOf" srcId="{25E75D1A-95E6-4203-9F45-25A1972D6414}" destId="{9E64015D-9555-4E25-AFB1-778760174D52}" srcOrd="0" destOrd="0" presId="urn:microsoft.com/office/officeart/2005/8/layout/gear1"/>
    <dgm:cxn modelId="{75F012F1-6988-40D4-998E-A420250F830B}" type="presOf" srcId="{4F58A1BB-E473-4D45-A894-48A3D03BE2CB}" destId="{3E3E566D-8C84-46F9-BC10-6BC2982BEFBE}" srcOrd="0" destOrd="0" presId="urn:microsoft.com/office/officeart/2005/8/layout/gear1"/>
    <dgm:cxn modelId="{73477A26-3471-4EA9-B195-5CDD9AF957B9}" type="presParOf" srcId="{146C5575-0100-42DF-ADE1-60143E03D99B}" destId="{30BEF432-6490-4A36-A48D-8B35341A41B0}" srcOrd="0" destOrd="0" presId="urn:microsoft.com/office/officeart/2005/8/layout/gear1"/>
    <dgm:cxn modelId="{0D978DB1-8722-4974-9E1D-A1AD19F2CB9D}" type="presParOf" srcId="{146C5575-0100-42DF-ADE1-60143E03D99B}" destId="{33D5DD6B-EC82-4102-9B99-D853386B1B94}" srcOrd="1" destOrd="0" presId="urn:microsoft.com/office/officeart/2005/8/layout/gear1"/>
    <dgm:cxn modelId="{C4B809E5-D876-4419-84F6-60EA137A6E3E}" type="presParOf" srcId="{146C5575-0100-42DF-ADE1-60143E03D99B}" destId="{1F9269E0-45E5-4D85-917B-4A83E7027179}" srcOrd="2" destOrd="0" presId="urn:microsoft.com/office/officeart/2005/8/layout/gear1"/>
    <dgm:cxn modelId="{070C65D7-AE2D-4728-A5D5-3563D076169A}" type="presParOf" srcId="{146C5575-0100-42DF-ADE1-60143E03D99B}" destId="{7A7DC821-3B07-4B24-B860-77ABB5966956}" srcOrd="3" destOrd="0" presId="urn:microsoft.com/office/officeart/2005/8/layout/gear1"/>
    <dgm:cxn modelId="{6C1B5821-C9ED-414B-A44E-7B1A2ECB0A3E}" type="presParOf" srcId="{146C5575-0100-42DF-ADE1-60143E03D99B}" destId="{53C241AA-C986-4000-9E88-C076587C0740}" srcOrd="4" destOrd="0" presId="urn:microsoft.com/office/officeart/2005/8/layout/gear1"/>
    <dgm:cxn modelId="{B629762A-8892-42F3-BD35-9B4D4D0292EB}" type="presParOf" srcId="{146C5575-0100-42DF-ADE1-60143E03D99B}" destId="{0848E522-E844-4071-824D-6F0702BF039D}" srcOrd="5" destOrd="0" presId="urn:microsoft.com/office/officeart/2005/8/layout/gear1"/>
    <dgm:cxn modelId="{391ECA19-AF23-4E7C-AE1B-7EC48248140B}" type="presParOf" srcId="{146C5575-0100-42DF-ADE1-60143E03D99B}" destId="{9E64015D-9555-4E25-AFB1-778760174D52}" srcOrd="6" destOrd="0" presId="urn:microsoft.com/office/officeart/2005/8/layout/gear1"/>
    <dgm:cxn modelId="{BB1715F0-FD2E-49D2-AC86-9F81FB59EA10}" type="presParOf" srcId="{146C5575-0100-42DF-ADE1-60143E03D99B}" destId="{3E3E566D-8C84-46F9-BC10-6BC2982BEFBE}" srcOrd="7" destOrd="0" presId="urn:microsoft.com/office/officeart/2005/8/layout/gear1"/>
  </dgm:cxnLst>
  <dgm:bg/>
  <dgm:whole/>
  <dgm:extLst>
    <a:ext uri="http://schemas.microsoft.com/office/drawing/2008/diagram">
      <dsp:dataModelExt xmlns:dsp="http://schemas.microsoft.com/office/drawing/2008/diagram" relId="rId16"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54131432-1BBD-48AE-9A84-B7A03D4F7692}" type="doc">
      <dgm:prSet loTypeId="urn:microsoft.com/office/officeart/2005/8/layout/hProcess9" loCatId="process" qsTypeId="urn:microsoft.com/office/officeart/2005/8/quickstyle/simple1" qsCatId="simple" csTypeId="urn:microsoft.com/office/officeart/2005/8/colors/accent1_2" csCatId="accent1" phldr="1"/>
      <dgm:spPr/>
    </dgm:pt>
    <dgm:pt modelId="{964E40B5-0EE0-4D81-AFAD-9683D10D625D}">
      <dgm:prSet phldrT="[Text]"/>
      <dgm:spPr/>
      <dgm:t>
        <a:bodyPr/>
        <a:lstStyle/>
        <a:p>
          <a:r>
            <a:rPr lang="en-US" dirty="0"/>
            <a:t>2</a:t>
          </a:r>
          <a:r>
            <a:rPr lang="en-US" baseline="30000" dirty="0"/>
            <a:t>nd</a:t>
          </a:r>
          <a:r>
            <a:rPr lang="en-US" dirty="0"/>
            <a:t> Priority: For </a:t>
          </a:r>
          <a:r>
            <a:rPr lang="en-US" b="1" dirty="0"/>
            <a:t>similar</a:t>
          </a:r>
          <a:r>
            <a:rPr lang="en-US" dirty="0"/>
            <a:t> investments in active markets</a:t>
          </a:r>
        </a:p>
      </dgm:t>
    </dgm:pt>
    <dgm:pt modelId="{6F307824-E97A-4CB1-B1DC-D40B2D630EDC}" type="parTrans" cxnId="{BA5ED0F6-190D-4D40-8168-D08693F68426}">
      <dgm:prSet/>
      <dgm:spPr/>
      <dgm:t>
        <a:bodyPr/>
        <a:lstStyle/>
        <a:p>
          <a:endParaRPr lang="en-US"/>
        </a:p>
      </dgm:t>
    </dgm:pt>
    <dgm:pt modelId="{04F97E4B-4B06-4E93-8475-95DCA974F521}" type="sibTrans" cxnId="{BA5ED0F6-190D-4D40-8168-D08693F68426}">
      <dgm:prSet/>
      <dgm:spPr/>
      <dgm:t>
        <a:bodyPr/>
        <a:lstStyle/>
        <a:p>
          <a:endParaRPr lang="en-US"/>
        </a:p>
      </dgm:t>
    </dgm:pt>
    <dgm:pt modelId="{DCF1C1AA-6C0A-48E6-9595-BAFCDBB37D7B}">
      <dgm:prSet phldrT="[Text]"/>
      <dgm:spPr/>
      <dgm:t>
        <a:bodyPr/>
        <a:lstStyle/>
        <a:p>
          <a:r>
            <a:rPr lang="en-US" dirty="0"/>
            <a:t>3rd Priority: For identical or similar investments in </a:t>
          </a:r>
          <a:r>
            <a:rPr lang="en-US" b="1" dirty="0"/>
            <a:t>inactive</a:t>
          </a:r>
          <a:r>
            <a:rPr lang="en-US" dirty="0"/>
            <a:t> markets</a:t>
          </a:r>
        </a:p>
      </dgm:t>
    </dgm:pt>
    <dgm:pt modelId="{BF0194A0-570C-4D2D-9B1B-4A304EF37FC1}" type="parTrans" cxnId="{2A94D613-D81A-4093-8E3E-1AA49780C784}">
      <dgm:prSet/>
      <dgm:spPr/>
      <dgm:t>
        <a:bodyPr/>
        <a:lstStyle/>
        <a:p>
          <a:endParaRPr lang="en-US"/>
        </a:p>
      </dgm:t>
    </dgm:pt>
    <dgm:pt modelId="{B614A6AB-574E-4EBA-9A1B-9AE8CD2795A2}" type="sibTrans" cxnId="{2A94D613-D81A-4093-8E3E-1AA49780C784}">
      <dgm:prSet/>
      <dgm:spPr/>
      <dgm:t>
        <a:bodyPr/>
        <a:lstStyle/>
        <a:p>
          <a:endParaRPr lang="en-US"/>
        </a:p>
      </dgm:t>
    </dgm:pt>
    <dgm:pt modelId="{7F68D64A-08F3-41E6-99DD-47B270C198D2}">
      <dgm:prSet phldrT="[Text]"/>
      <dgm:spPr/>
      <dgm:t>
        <a:bodyPr/>
        <a:lstStyle/>
        <a:p>
          <a:r>
            <a:rPr lang="en-US" dirty="0"/>
            <a:t>4th Priority: Observable, </a:t>
          </a:r>
          <a:r>
            <a:rPr lang="en-US" b="1" dirty="0"/>
            <a:t>market-based</a:t>
          </a:r>
          <a:r>
            <a:rPr lang="en-US" dirty="0"/>
            <a:t> inputs, other  than quoted prices</a:t>
          </a:r>
        </a:p>
      </dgm:t>
    </dgm:pt>
    <dgm:pt modelId="{044CBCDE-029C-4B57-88C6-EBECD2625984}" type="parTrans" cxnId="{06F446B8-50AE-4196-B928-F19DC709BEDA}">
      <dgm:prSet/>
      <dgm:spPr/>
      <dgm:t>
        <a:bodyPr/>
        <a:lstStyle/>
        <a:p>
          <a:endParaRPr lang="en-US"/>
        </a:p>
      </dgm:t>
    </dgm:pt>
    <dgm:pt modelId="{45C80E14-951D-4465-9299-F75E8503BBD9}" type="sibTrans" cxnId="{06F446B8-50AE-4196-B928-F19DC709BEDA}">
      <dgm:prSet/>
      <dgm:spPr/>
      <dgm:t>
        <a:bodyPr/>
        <a:lstStyle/>
        <a:p>
          <a:endParaRPr lang="en-US"/>
        </a:p>
      </dgm:t>
    </dgm:pt>
    <dgm:pt modelId="{D26C86D5-4740-48F1-9134-13D455919A7D}">
      <dgm:prSet phldrT="[Text]"/>
      <dgm:spPr/>
      <dgm:t>
        <a:bodyPr/>
        <a:lstStyle/>
        <a:p>
          <a:r>
            <a:rPr lang="en-US" dirty="0"/>
            <a:t>5th Priority: </a:t>
          </a:r>
          <a:r>
            <a:rPr lang="en-US" b="1" dirty="0"/>
            <a:t>Subjective, unobservable </a:t>
          </a:r>
          <a:r>
            <a:rPr lang="en-US" dirty="0"/>
            <a:t>inputs where markets are inactive at measurement date.</a:t>
          </a:r>
        </a:p>
      </dgm:t>
    </dgm:pt>
    <dgm:pt modelId="{098F6C24-2454-43EB-A836-AA870E484948}" type="parTrans" cxnId="{A708C449-DC24-4223-A487-99CB0051F2FA}">
      <dgm:prSet/>
      <dgm:spPr/>
      <dgm:t>
        <a:bodyPr/>
        <a:lstStyle/>
        <a:p>
          <a:endParaRPr lang="en-US"/>
        </a:p>
      </dgm:t>
    </dgm:pt>
    <dgm:pt modelId="{E6E7B85B-DEDF-47B0-9EE1-D5C68B4D9082}" type="sibTrans" cxnId="{A708C449-DC24-4223-A487-99CB0051F2FA}">
      <dgm:prSet/>
      <dgm:spPr/>
      <dgm:t>
        <a:bodyPr/>
        <a:lstStyle/>
        <a:p>
          <a:endParaRPr lang="en-US"/>
        </a:p>
      </dgm:t>
    </dgm:pt>
    <dgm:pt modelId="{05A06896-68BF-429A-9556-79E4BE125CE1}" type="pres">
      <dgm:prSet presAssocID="{54131432-1BBD-48AE-9A84-B7A03D4F7692}" presName="CompostProcess" presStyleCnt="0">
        <dgm:presLayoutVars>
          <dgm:dir/>
          <dgm:resizeHandles val="exact"/>
        </dgm:presLayoutVars>
      </dgm:prSet>
      <dgm:spPr/>
    </dgm:pt>
    <dgm:pt modelId="{19063DF6-027C-46F7-B124-5D5EB903ABC0}" type="pres">
      <dgm:prSet presAssocID="{54131432-1BBD-48AE-9A84-B7A03D4F7692}" presName="arrow" presStyleLbl="bgShp" presStyleIdx="0" presStyleCnt="1" custLinFactNeighborX="-48" custLinFactNeighborY="-4266"/>
      <dgm:spPr/>
    </dgm:pt>
    <dgm:pt modelId="{C945604C-9904-41DD-90CF-6644C0D110C0}" type="pres">
      <dgm:prSet presAssocID="{54131432-1BBD-48AE-9A84-B7A03D4F7692}" presName="linearProcess" presStyleCnt="0"/>
      <dgm:spPr/>
    </dgm:pt>
    <dgm:pt modelId="{14EEFE8B-7355-42A1-820F-A015A9B5F0A3}" type="pres">
      <dgm:prSet presAssocID="{964E40B5-0EE0-4D81-AFAD-9683D10D625D}" presName="textNode" presStyleLbl="node1" presStyleIdx="0" presStyleCnt="4">
        <dgm:presLayoutVars>
          <dgm:bulletEnabled val="1"/>
        </dgm:presLayoutVars>
      </dgm:prSet>
      <dgm:spPr/>
    </dgm:pt>
    <dgm:pt modelId="{D4034C7D-EAD1-4CAE-A78D-A34E7853B96B}" type="pres">
      <dgm:prSet presAssocID="{04F97E4B-4B06-4E93-8475-95DCA974F521}" presName="sibTrans" presStyleCnt="0"/>
      <dgm:spPr/>
    </dgm:pt>
    <dgm:pt modelId="{1346241C-85C7-43F8-B04C-441BBD299160}" type="pres">
      <dgm:prSet presAssocID="{DCF1C1AA-6C0A-48E6-9595-BAFCDBB37D7B}" presName="textNode" presStyleLbl="node1" presStyleIdx="1" presStyleCnt="4">
        <dgm:presLayoutVars>
          <dgm:bulletEnabled val="1"/>
        </dgm:presLayoutVars>
      </dgm:prSet>
      <dgm:spPr/>
    </dgm:pt>
    <dgm:pt modelId="{47E74A29-6CEA-4A45-A219-CCFA06F8B693}" type="pres">
      <dgm:prSet presAssocID="{B614A6AB-574E-4EBA-9A1B-9AE8CD2795A2}" presName="sibTrans" presStyleCnt="0"/>
      <dgm:spPr/>
    </dgm:pt>
    <dgm:pt modelId="{531026A9-C5D1-42AD-AA7F-C9E729DB238C}" type="pres">
      <dgm:prSet presAssocID="{7F68D64A-08F3-41E6-99DD-47B270C198D2}" presName="textNode" presStyleLbl="node1" presStyleIdx="2" presStyleCnt="4">
        <dgm:presLayoutVars>
          <dgm:bulletEnabled val="1"/>
        </dgm:presLayoutVars>
      </dgm:prSet>
      <dgm:spPr/>
    </dgm:pt>
    <dgm:pt modelId="{451B6E8E-DEE3-4061-A042-E20EA1785254}" type="pres">
      <dgm:prSet presAssocID="{45C80E14-951D-4465-9299-F75E8503BBD9}" presName="sibTrans" presStyleCnt="0"/>
      <dgm:spPr/>
    </dgm:pt>
    <dgm:pt modelId="{E79C45E8-2F30-4DDD-8E2D-8BA7F5D531C0}" type="pres">
      <dgm:prSet presAssocID="{D26C86D5-4740-48F1-9134-13D455919A7D}" presName="textNode" presStyleLbl="node1" presStyleIdx="3" presStyleCnt="4">
        <dgm:presLayoutVars>
          <dgm:bulletEnabled val="1"/>
        </dgm:presLayoutVars>
      </dgm:prSet>
      <dgm:spPr/>
    </dgm:pt>
  </dgm:ptLst>
  <dgm:cxnLst>
    <dgm:cxn modelId="{2A94D613-D81A-4093-8E3E-1AA49780C784}" srcId="{54131432-1BBD-48AE-9A84-B7A03D4F7692}" destId="{DCF1C1AA-6C0A-48E6-9595-BAFCDBB37D7B}" srcOrd="1" destOrd="0" parTransId="{BF0194A0-570C-4D2D-9B1B-4A304EF37FC1}" sibTransId="{B614A6AB-574E-4EBA-9A1B-9AE8CD2795A2}"/>
    <dgm:cxn modelId="{A708C449-DC24-4223-A487-99CB0051F2FA}" srcId="{54131432-1BBD-48AE-9A84-B7A03D4F7692}" destId="{D26C86D5-4740-48F1-9134-13D455919A7D}" srcOrd="3" destOrd="0" parTransId="{098F6C24-2454-43EB-A836-AA870E484948}" sibTransId="{E6E7B85B-DEDF-47B0-9EE1-D5C68B4D9082}"/>
    <dgm:cxn modelId="{D1D3F971-6A7E-4FAA-A5C9-41894FAEFBD3}" type="presOf" srcId="{964E40B5-0EE0-4D81-AFAD-9683D10D625D}" destId="{14EEFE8B-7355-42A1-820F-A015A9B5F0A3}" srcOrd="0" destOrd="0" presId="urn:microsoft.com/office/officeart/2005/8/layout/hProcess9"/>
    <dgm:cxn modelId="{EFD3255A-E0BF-4B9B-93BD-2BB5B6AAD1AD}" type="presOf" srcId="{D26C86D5-4740-48F1-9134-13D455919A7D}" destId="{E79C45E8-2F30-4DDD-8E2D-8BA7F5D531C0}" srcOrd="0" destOrd="0" presId="urn:microsoft.com/office/officeart/2005/8/layout/hProcess9"/>
    <dgm:cxn modelId="{0769BB7D-A46A-4638-8903-273A00D4C4F8}" type="presOf" srcId="{7F68D64A-08F3-41E6-99DD-47B270C198D2}" destId="{531026A9-C5D1-42AD-AA7F-C9E729DB238C}" srcOrd="0" destOrd="0" presId="urn:microsoft.com/office/officeart/2005/8/layout/hProcess9"/>
    <dgm:cxn modelId="{FF4EDF97-FDE6-4D2C-B47A-0140EF37EFD9}" type="presOf" srcId="{54131432-1BBD-48AE-9A84-B7A03D4F7692}" destId="{05A06896-68BF-429A-9556-79E4BE125CE1}" srcOrd="0" destOrd="0" presId="urn:microsoft.com/office/officeart/2005/8/layout/hProcess9"/>
    <dgm:cxn modelId="{06F446B8-50AE-4196-B928-F19DC709BEDA}" srcId="{54131432-1BBD-48AE-9A84-B7A03D4F7692}" destId="{7F68D64A-08F3-41E6-99DD-47B270C198D2}" srcOrd="2" destOrd="0" parTransId="{044CBCDE-029C-4B57-88C6-EBECD2625984}" sibTransId="{45C80E14-951D-4465-9299-F75E8503BBD9}"/>
    <dgm:cxn modelId="{46F796D9-6D42-421C-8EEA-D91102E7F02A}" type="presOf" srcId="{DCF1C1AA-6C0A-48E6-9595-BAFCDBB37D7B}" destId="{1346241C-85C7-43F8-B04C-441BBD299160}" srcOrd="0" destOrd="0" presId="urn:microsoft.com/office/officeart/2005/8/layout/hProcess9"/>
    <dgm:cxn modelId="{BA5ED0F6-190D-4D40-8168-D08693F68426}" srcId="{54131432-1BBD-48AE-9A84-B7A03D4F7692}" destId="{964E40B5-0EE0-4D81-AFAD-9683D10D625D}" srcOrd="0" destOrd="0" parTransId="{6F307824-E97A-4CB1-B1DC-D40B2D630EDC}" sibTransId="{04F97E4B-4B06-4E93-8475-95DCA974F521}"/>
    <dgm:cxn modelId="{84568847-8936-4132-8788-7CDB20E89D9A}" type="presParOf" srcId="{05A06896-68BF-429A-9556-79E4BE125CE1}" destId="{19063DF6-027C-46F7-B124-5D5EB903ABC0}" srcOrd="0" destOrd="0" presId="urn:microsoft.com/office/officeart/2005/8/layout/hProcess9"/>
    <dgm:cxn modelId="{453F8208-9C38-49C7-8B6F-54F0A8AC1F6D}" type="presParOf" srcId="{05A06896-68BF-429A-9556-79E4BE125CE1}" destId="{C945604C-9904-41DD-90CF-6644C0D110C0}" srcOrd="1" destOrd="0" presId="urn:microsoft.com/office/officeart/2005/8/layout/hProcess9"/>
    <dgm:cxn modelId="{B042D672-6C3B-4FC3-A69A-3CF44150489D}" type="presParOf" srcId="{C945604C-9904-41DD-90CF-6644C0D110C0}" destId="{14EEFE8B-7355-42A1-820F-A015A9B5F0A3}" srcOrd="0" destOrd="0" presId="urn:microsoft.com/office/officeart/2005/8/layout/hProcess9"/>
    <dgm:cxn modelId="{AE69729E-89A6-4135-B707-619CA9FE191D}" type="presParOf" srcId="{C945604C-9904-41DD-90CF-6644C0D110C0}" destId="{D4034C7D-EAD1-4CAE-A78D-A34E7853B96B}" srcOrd="1" destOrd="0" presId="urn:microsoft.com/office/officeart/2005/8/layout/hProcess9"/>
    <dgm:cxn modelId="{D0DBDA1B-3078-43BC-A465-9EFF0432438B}" type="presParOf" srcId="{C945604C-9904-41DD-90CF-6644C0D110C0}" destId="{1346241C-85C7-43F8-B04C-441BBD299160}" srcOrd="2" destOrd="0" presId="urn:microsoft.com/office/officeart/2005/8/layout/hProcess9"/>
    <dgm:cxn modelId="{03E018ED-F6B0-452A-B5C1-26A84929CAC5}" type="presParOf" srcId="{C945604C-9904-41DD-90CF-6644C0D110C0}" destId="{47E74A29-6CEA-4A45-A219-CCFA06F8B693}" srcOrd="3" destOrd="0" presId="urn:microsoft.com/office/officeart/2005/8/layout/hProcess9"/>
    <dgm:cxn modelId="{C8755194-CCA0-447E-AB3B-EEA75B65D613}" type="presParOf" srcId="{C945604C-9904-41DD-90CF-6644C0D110C0}" destId="{531026A9-C5D1-42AD-AA7F-C9E729DB238C}" srcOrd="4" destOrd="0" presId="urn:microsoft.com/office/officeart/2005/8/layout/hProcess9"/>
    <dgm:cxn modelId="{3030BB50-3143-4D3D-ABCC-77A5532D3E6A}" type="presParOf" srcId="{C945604C-9904-41DD-90CF-6644C0D110C0}" destId="{451B6E8E-DEE3-4061-A042-E20EA1785254}" srcOrd="5" destOrd="0" presId="urn:microsoft.com/office/officeart/2005/8/layout/hProcess9"/>
    <dgm:cxn modelId="{9DD2C846-27E5-4203-8175-8B71E19DE698}" type="presParOf" srcId="{C945604C-9904-41DD-90CF-6644C0D110C0}" destId="{E79C45E8-2F30-4DDD-8E2D-8BA7F5D531C0}"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BEF432-6490-4A36-A48D-8B35341A41B0}">
      <dsp:nvSpPr>
        <dsp:cNvPr id="0" name=""/>
        <dsp:cNvSpPr/>
      </dsp:nvSpPr>
      <dsp:spPr>
        <a:xfrm>
          <a:off x="1579920" y="1062498"/>
          <a:ext cx="1669640" cy="1669640"/>
        </a:xfrm>
        <a:prstGeom prst="gear9">
          <a:avLst/>
        </a:prstGeom>
        <a:gradFill rotWithShape="0">
          <a:gsLst>
            <a:gs pos="0">
              <a:schemeClr val="accent1">
                <a:shade val="80000"/>
                <a:hueOff val="0"/>
                <a:satOff val="0"/>
                <a:lumOff val="0"/>
                <a:alphaOff val="0"/>
                <a:satMod val="103000"/>
                <a:lumMod val="102000"/>
                <a:tint val="94000"/>
              </a:schemeClr>
            </a:gs>
            <a:gs pos="50000">
              <a:schemeClr val="accent1">
                <a:shade val="80000"/>
                <a:hueOff val="0"/>
                <a:satOff val="0"/>
                <a:lumOff val="0"/>
                <a:alphaOff val="0"/>
                <a:satMod val="110000"/>
                <a:lumMod val="100000"/>
                <a:shade val="100000"/>
              </a:schemeClr>
            </a:gs>
            <a:gs pos="100000">
              <a:schemeClr val="accent1">
                <a:shade val="8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t>Calculation Methodologies</a:t>
          </a:r>
        </a:p>
      </dsp:txBody>
      <dsp:txXfrm>
        <a:off x="1915592" y="1453603"/>
        <a:ext cx="998296" cy="858230"/>
      </dsp:txXfrm>
    </dsp:sp>
    <dsp:sp modelId="{7A7DC821-3B07-4B24-B860-77ABB5966956}">
      <dsp:nvSpPr>
        <dsp:cNvPr id="0" name=""/>
        <dsp:cNvSpPr/>
      </dsp:nvSpPr>
      <dsp:spPr>
        <a:xfrm>
          <a:off x="583054" y="667856"/>
          <a:ext cx="1265162" cy="1214283"/>
        </a:xfrm>
        <a:prstGeom prst="gear6">
          <a:avLst/>
        </a:prstGeom>
        <a:solidFill>
          <a:schemeClr val="accent6"/>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t>Inputs</a:t>
          </a:r>
        </a:p>
      </dsp:txBody>
      <dsp:txXfrm>
        <a:off x="896149" y="975403"/>
        <a:ext cx="638972" cy="599189"/>
      </dsp:txXfrm>
    </dsp:sp>
    <dsp:sp modelId="{9E64015D-9555-4E25-AFB1-778760174D52}">
      <dsp:nvSpPr>
        <dsp:cNvPr id="0" name=""/>
        <dsp:cNvSpPr/>
      </dsp:nvSpPr>
      <dsp:spPr>
        <a:xfrm>
          <a:off x="1647404" y="768342"/>
          <a:ext cx="2053657" cy="2053657"/>
        </a:xfrm>
        <a:prstGeom prst="circularArrow">
          <a:avLst>
            <a:gd name="adj1" fmla="val 4878"/>
            <a:gd name="adj2" fmla="val 312630"/>
            <a:gd name="adj3" fmla="val 3039077"/>
            <a:gd name="adj4" fmla="val 15368547"/>
            <a:gd name="adj5" fmla="val 5691"/>
          </a:avLst>
        </a:prstGeom>
        <a:gradFill rotWithShape="0">
          <a:gsLst>
            <a:gs pos="0">
              <a:schemeClr val="accent1">
                <a:shade val="90000"/>
                <a:hueOff val="0"/>
                <a:satOff val="0"/>
                <a:lumOff val="0"/>
                <a:alphaOff val="0"/>
                <a:satMod val="103000"/>
                <a:lumMod val="102000"/>
                <a:tint val="94000"/>
              </a:schemeClr>
            </a:gs>
            <a:gs pos="50000">
              <a:schemeClr val="accent1">
                <a:shade val="90000"/>
                <a:hueOff val="0"/>
                <a:satOff val="0"/>
                <a:lumOff val="0"/>
                <a:alphaOff val="0"/>
                <a:satMod val="110000"/>
                <a:lumMod val="100000"/>
                <a:shade val="100000"/>
              </a:schemeClr>
            </a:gs>
            <a:gs pos="100000">
              <a:schemeClr val="accent1">
                <a:shade val="9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3E3E566D-8C84-46F9-BC10-6BC2982BEFBE}">
      <dsp:nvSpPr>
        <dsp:cNvPr id="0" name=""/>
        <dsp:cNvSpPr/>
      </dsp:nvSpPr>
      <dsp:spPr>
        <a:xfrm>
          <a:off x="336195" y="430565"/>
          <a:ext cx="1552765" cy="1552765"/>
        </a:xfrm>
        <a:prstGeom prst="leftCircularArrow">
          <a:avLst>
            <a:gd name="adj1" fmla="val 6452"/>
            <a:gd name="adj2" fmla="val 429999"/>
            <a:gd name="adj3" fmla="val 10489124"/>
            <a:gd name="adj4" fmla="val 14837806"/>
            <a:gd name="adj5" fmla="val 7527"/>
          </a:avLst>
        </a:prstGeom>
        <a:solidFill>
          <a:schemeClr val="accent6"/>
        </a:solidFill>
        <a:ln>
          <a:noFill/>
        </a:ln>
        <a:effectLst/>
      </dsp:spPr>
      <dsp:style>
        <a:lnRef idx="0">
          <a:scrgbClr r="0" g="0" b="0"/>
        </a:lnRef>
        <a:fillRef idx="3">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BEF432-6490-4A36-A48D-8B35341A41B0}">
      <dsp:nvSpPr>
        <dsp:cNvPr id="0" name=""/>
        <dsp:cNvSpPr/>
      </dsp:nvSpPr>
      <dsp:spPr>
        <a:xfrm>
          <a:off x="1579920" y="1062498"/>
          <a:ext cx="1669640" cy="1669640"/>
        </a:xfrm>
        <a:prstGeom prst="gear9">
          <a:avLst/>
        </a:prstGeom>
        <a:gradFill rotWithShape="0">
          <a:gsLst>
            <a:gs pos="0">
              <a:schemeClr val="accent1">
                <a:shade val="80000"/>
                <a:hueOff val="0"/>
                <a:satOff val="0"/>
                <a:lumOff val="0"/>
                <a:alphaOff val="0"/>
                <a:satMod val="103000"/>
                <a:lumMod val="102000"/>
                <a:tint val="94000"/>
              </a:schemeClr>
            </a:gs>
            <a:gs pos="50000">
              <a:schemeClr val="accent1">
                <a:shade val="80000"/>
                <a:hueOff val="0"/>
                <a:satOff val="0"/>
                <a:lumOff val="0"/>
                <a:alphaOff val="0"/>
                <a:satMod val="110000"/>
                <a:lumMod val="100000"/>
                <a:shade val="100000"/>
              </a:schemeClr>
            </a:gs>
            <a:gs pos="100000">
              <a:schemeClr val="accent1">
                <a:shade val="8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t>Calculation Methodologies</a:t>
          </a:r>
        </a:p>
      </dsp:txBody>
      <dsp:txXfrm>
        <a:off x="1915592" y="1453603"/>
        <a:ext cx="998296" cy="858230"/>
      </dsp:txXfrm>
    </dsp:sp>
    <dsp:sp modelId="{7A7DC821-3B07-4B24-B860-77ABB5966956}">
      <dsp:nvSpPr>
        <dsp:cNvPr id="0" name=""/>
        <dsp:cNvSpPr/>
      </dsp:nvSpPr>
      <dsp:spPr>
        <a:xfrm>
          <a:off x="583054" y="667856"/>
          <a:ext cx="1265162" cy="1214283"/>
        </a:xfrm>
        <a:prstGeom prst="gear6">
          <a:avLst/>
        </a:prstGeom>
        <a:solidFill>
          <a:schemeClr val="accent6"/>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t>Inputs</a:t>
          </a:r>
        </a:p>
      </dsp:txBody>
      <dsp:txXfrm>
        <a:off x="896149" y="975403"/>
        <a:ext cx="638972" cy="599189"/>
      </dsp:txXfrm>
    </dsp:sp>
    <dsp:sp modelId="{9E64015D-9555-4E25-AFB1-778760174D52}">
      <dsp:nvSpPr>
        <dsp:cNvPr id="0" name=""/>
        <dsp:cNvSpPr/>
      </dsp:nvSpPr>
      <dsp:spPr>
        <a:xfrm>
          <a:off x="1647404" y="768342"/>
          <a:ext cx="2053657" cy="2053657"/>
        </a:xfrm>
        <a:prstGeom prst="circularArrow">
          <a:avLst>
            <a:gd name="adj1" fmla="val 4878"/>
            <a:gd name="adj2" fmla="val 312630"/>
            <a:gd name="adj3" fmla="val 3039077"/>
            <a:gd name="adj4" fmla="val 15368547"/>
            <a:gd name="adj5" fmla="val 5691"/>
          </a:avLst>
        </a:prstGeom>
        <a:gradFill rotWithShape="0">
          <a:gsLst>
            <a:gs pos="0">
              <a:schemeClr val="accent1">
                <a:shade val="90000"/>
                <a:hueOff val="0"/>
                <a:satOff val="0"/>
                <a:lumOff val="0"/>
                <a:alphaOff val="0"/>
                <a:satMod val="103000"/>
                <a:lumMod val="102000"/>
                <a:tint val="94000"/>
              </a:schemeClr>
            </a:gs>
            <a:gs pos="50000">
              <a:schemeClr val="accent1">
                <a:shade val="90000"/>
                <a:hueOff val="0"/>
                <a:satOff val="0"/>
                <a:lumOff val="0"/>
                <a:alphaOff val="0"/>
                <a:satMod val="110000"/>
                <a:lumMod val="100000"/>
                <a:shade val="100000"/>
              </a:schemeClr>
            </a:gs>
            <a:gs pos="100000">
              <a:schemeClr val="accent1">
                <a:shade val="9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3E3E566D-8C84-46F9-BC10-6BC2982BEFBE}">
      <dsp:nvSpPr>
        <dsp:cNvPr id="0" name=""/>
        <dsp:cNvSpPr/>
      </dsp:nvSpPr>
      <dsp:spPr>
        <a:xfrm>
          <a:off x="336195" y="430565"/>
          <a:ext cx="1552765" cy="1552765"/>
        </a:xfrm>
        <a:prstGeom prst="leftCircularArrow">
          <a:avLst>
            <a:gd name="adj1" fmla="val 6452"/>
            <a:gd name="adj2" fmla="val 429999"/>
            <a:gd name="adj3" fmla="val 10489124"/>
            <a:gd name="adj4" fmla="val 14837806"/>
            <a:gd name="adj5" fmla="val 7527"/>
          </a:avLst>
        </a:prstGeom>
        <a:solidFill>
          <a:schemeClr val="accent6"/>
        </a:solidFill>
        <a:ln>
          <a:noFill/>
        </a:ln>
        <a:effectLst/>
      </dsp:spPr>
      <dsp:style>
        <a:lnRef idx="0">
          <a:scrgbClr r="0" g="0" b="0"/>
        </a:lnRef>
        <a:fillRef idx="3">
          <a:scrgbClr r="0" g="0" b="0"/>
        </a:fillRef>
        <a:effectRef idx="2">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063DF6-027C-46F7-B124-5D5EB903ABC0}">
      <dsp:nvSpPr>
        <dsp:cNvPr id="0" name=""/>
        <dsp:cNvSpPr/>
      </dsp:nvSpPr>
      <dsp:spPr>
        <a:xfrm>
          <a:off x="721174" y="0"/>
          <a:ext cx="8218012" cy="401592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4EEFE8B-7355-42A1-820F-A015A9B5F0A3}">
      <dsp:nvSpPr>
        <dsp:cNvPr id="0" name=""/>
        <dsp:cNvSpPr/>
      </dsp:nvSpPr>
      <dsp:spPr>
        <a:xfrm>
          <a:off x="4838" y="1204775"/>
          <a:ext cx="2327366" cy="160636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2</a:t>
          </a:r>
          <a:r>
            <a:rPr lang="en-US" sz="1600" kern="1200" baseline="30000" dirty="0"/>
            <a:t>nd</a:t>
          </a:r>
          <a:r>
            <a:rPr lang="en-US" sz="1600" kern="1200" dirty="0"/>
            <a:t> Priority: For </a:t>
          </a:r>
          <a:r>
            <a:rPr lang="en-US" sz="1600" b="1" kern="1200" dirty="0"/>
            <a:t>similar</a:t>
          </a:r>
          <a:r>
            <a:rPr lang="en-US" sz="1600" kern="1200" dirty="0"/>
            <a:t> investments in active markets</a:t>
          </a:r>
        </a:p>
      </dsp:txBody>
      <dsp:txXfrm>
        <a:off x="83254" y="1283191"/>
        <a:ext cx="2170534" cy="1449536"/>
      </dsp:txXfrm>
    </dsp:sp>
    <dsp:sp modelId="{1346241C-85C7-43F8-B04C-441BBD299160}">
      <dsp:nvSpPr>
        <dsp:cNvPr id="0" name=""/>
        <dsp:cNvSpPr/>
      </dsp:nvSpPr>
      <dsp:spPr>
        <a:xfrm>
          <a:off x="2448574" y="1204775"/>
          <a:ext cx="2327366" cy="160636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3rd Priority: For identical or similar investments in </a:t>
          </a:r>
          <a:r>
            <a:rPr lang="en-US" sz="1600" b="1" kern="1200" dirty="0"/>
            <a:t>inactive</a:t>
          </a:r>
          <a:r>
            <a:rPr lang="en-US" sz="1600" kern="1200" dirty="0"/>
            <a:t> markets</a:t>
          </a:r>
        </a:p>
      </dsp:txBody>
      <dsp:txXfrm>
        <a:off x="2526990" y="1283191"/>
        <a:ext cx="2170534" cy="1449536"/>
      </dsp:txXfrm>
    </dsp:sp>
    <dsp:sp modelId="{531026A9-C5D1-42AD-AA7F-C9E729DB238C}">
      <dsp:nvSpPr>
        <dsp:cNvPr id="0" name=""/>
        <dsp:cNvSpPr/>
      </dsp:nvSpPr>
      <dsp:spPr>
        <a:xfrm>
          <a:off x="4892309" y="1204775"/>
          <a:ext cx="2327366" cy="160636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4th Priority: Observable, </a:t>
          </a:r>
          <a:r>
            <a:rPr lang="en-US" sz="1600" b="1" kern="1200" dirty="0"/>
            <a:t>market-based</a:t>
          </a:r>
          <a:r>
            <a:rPr lang="en-US" sz="1600" kern="1200" dirty="0"/>
            <a:t> inputs, other  than quoted prices</a:t>
          </a:r>
        </a:p>
      </dsp:txBody>
      <dsp:txXfrm>
        <a:off x="4970725" y="1283191"/>
        <a:ext cx="2170534" cy="1449536"/>
      </dsp:txXfrm>
    </dsp:sp>
    <dsp:sp modelId="{E79C45E8-2F30-4DDD-8E2D-8BA7F5D531C0}">
      <dsp:nvSpPr>
        <dsp:cNvPr id="0" name=""/>
        <dsp:cNvSpPr/>
      </dsp:nvSpPr>
      <dsp:spPr>
        <a:xfrm>
          <a:off x="7336044" y="1204775"/>
          <a:ext cx="2327366" cy="160636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5th Priority: </a:t>
          </a:r>
          <a:r>
            <a:rPr lang="en-US" sz="1600" b="1" kern="1200" dirty="0"/>
            <a:t>Subjective, unobservable </a:t>
          </a:r>
          <a:r>
            <a:rPr lang="en-US" sz="1600" kern="1200" dirty="0"/>
            <a:t>inputs where markets are inactive at measurement date.</a:t>
          </a:r>
        </a:p>
      </dsp:txBody>
      <dsp:txXfrm>
        <a:off x="7414460" y="1283191"/>
        <a:ext cx="2170534" cy="1449536"/>
      </dsp:txXfrm>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C3BA692-054A-413C-B762-47A0A696AB69}"/>
              </a:ext>
            </a:extLst>
          </p:cNvPr>
          <p:cNvSpPr>
            <a:spLocks noGrp="1"/>
          </p:cNvSpPr>
          <p:nvPr>
            <p:ph type="hdr" sz="quarter"/>
          </p:nvPr>
        </p:nvSpPr>
        <p:spPr>
          <a:xfrm>
            <a:off x="0" y="1"/>
            <a:ext cx="4028440" cy="351737"/>
          </a:xfrm>
          <a:prstGeom prst="rect">
            <a:avLst/>
          </a:prstGeom>
        </p:spPr>
        <p:txBody>
          <a:bodyPr vert="horz" lIns="93177" tIns="46589" rIns="93177" bIns="46589" rtlCol="0"/>
          <a:lstStyle>
            <a:lvl1pPr algn="l">
              <a:defRPr sz="1200"/>
            </a:lvl1pPr>
          </a:lstStyle>
          <a:p>
            <a:endParaRPr lang="en-US" dirty="0"/>
          </a:p>
        </p:txBody>
      </p:sp>
      <p:sp>
        <p:nvSpPr>
          <p:cNvPr id="3" name="Date Placeholder 2">
            <a:extLst>
              <a:ext uri="{FF2B5EF4-FFF2-40B4-BE49-F238E27FC236}">
                <a16:creationId xmlns:a16="http://schemas.microsoft.com/office/drawing/2014/main" id="{FA47C1A9-2DBE-49E0-A728-71F03715C92E}"/>
              </a:ext>
            </a:extLst>
          </p:cNvPr>
          <p:cNvSpPr>
            <a:spLocks noGrp="1"/>
          </p:cNvSpPr>
          <p:nvPr>
            <p:ph type="dt" sz="quarter" idx="1"/>
          </p:nvPr>
        </p:nvSpPr>
        <p:spPr>
          <a:xfrm>
            <a:off x="5265809" y="1"/>
            <a:ext cx="4028440" cy="351737"/>
          </a:xfrm>
          <a:prstGeom prst="rect">
            <a:avLst/>
          </a:prstGeom>
        </p:spPr>
        <p:txBody>
          <a:bodyPr vert="horz" lIns="93177" tIns="46589" rIns="93177" bIns="46589" rtlCol="0"/>
          <a:lstStyle>
            <a:lvl1pPr algn="r">
              <a:defRPr sz="1200"/>
            </a:lvl1pPr>
          </a:lstStyle>
          <a:p>
            <a:fld id="{F29D4E7C-6A27-4B81-844E-C414025F2437}" type="datetimeFigureOut">
              <a:rPr lang="en-US" smtClean="0"/>
              <a:t>1/17/2024</a:t>
            </a:fld>
            <a:endParaRPr lang="en-US" dirty="0"/>
          </a:p>
        </p:txBody>
      </p:sp>
      <p:sp>
        <p:nvSpPr>
          <p:cNvPr id="4" name="Footer Placeholder 3">
            <a:extLst>
              <a:ext uri="{FF2B5EF4-FFF2-40B4-BE49-F238E27FC236}">
                <a16:creationId xmlns:a16="http://schemas.microsoft.com/office/drawing/2014/main" id="{8B9C0F7B-9DC7-4628-8A09-962F5A083ACF}"/>
              </a:ext>
            </a:extLst>
          </p:cNvPr>
          <p:cNvSpPr>
            <a:spLocks noGrp="1"/>
          </p:cNvSpPr>
          <p:nvPr>
            <p:ph type="ftr" sz="quarter" idx="2"/>
          </p:nvPr>
        </p:nvSpPr>
        <p:spPr>
          <a:xfrm>
            <a:off x="0" y="6658664"/>
            <a:ext cx="4028440" cy="351736"/>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37D96FFF-39D9-4884-9C1F-FB6445E9D432}"/>
              </a:ext>
            </a:extLst>
          </p:cNvPr>
          <p:cNvSpPr>
            <a:spLocks noGrp="1"/>
          </p:cNvSpPr>
          <p:nvPr>
            <p:ph type="sldNum" sz="quarter" idx="3"/>
          </p:nvPr>
        </p:nvSpPr>
        <p:spPr>
          <a:xfrm>
            <a:off x="5265809" y="6658664"/>
            <a:ext cx="4028440" cy="351736"/>
          </a:xfrm>
          <a:prstGeom prst="rect">
            <a:avLst/>
          </a:prstGeom>
        </p:spPr>
        <p:txBody>
          <a:bodyPr vert="horz" lIns="93177" tIns="46589" rIns="93177" bIns="46589" rtlCol="0" anchor="b"/>
          <a:lstStyle>
            <a:lvl1pPr algn="r">
              <a:defRPr sz="1200"/>
            </a:lvl1pPr>
          </a:lstStyle>
          <a:p>
            <a:fld id="{93F06D19-37D3-47D3-BD13-CBE543B2186C}" type="slidenum">
              <a:rPr lang="en-US" smtClean="0"/>
              <a:t>‹#›</a:t>
            </a:fld>
            <a:endParaRPr lang="en-US" dirty="0"/>
          </a:p>
        </p:txBody>
      </p:sp>
    </p:spTree>
    <p:extLst>
      <p:ext uri="{BB962C8B-B14F-4D97-AF65-F5344CB8AC3E}">
        <p14:creationId xmlns:p14="http://schemas.microsoft.com/office/powerpoint/2010/main" val="21196230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28440" cy="351737"/>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5265809" y="1"/>
            <a:ext cx="4028440" cy="351737"/>
          </a:xfrm>
          <a:prstGeom prst="rect">
            <a:avLst/>
          </a:prstGeom>
        </p:spPr>
        <p:txBody>
          <a:bodyPr vert="horz" lIns="93177" tIns="46589" rIns="93177" bIns="46589" rtlCol="0"/>
          <a:lstStyle>
            <a:lvl1pPr algn="r">
              <a:defRPr sz="1200"/>
            </a:lvl1pPr>
          </a:lstStyle>
          <a:p>
            <a:fld id="{8DD30DDA-B972-40C6-8999-5535B22AE62F}" type="datetimeFigureOut">
              <a:rPr lang="en-US" smtClean="0"/>
              <a:t>1/17/2024</a:t>
            </a:fld>
            <a:endParaRPr lang="en-US" dirty="0"/>
          </a:p>
        </p:txBody>
      </p:sp>
      <p:sp>
        <p:nvSpPr>
          <p:cNvPr id="4" name="Slide Image Placeholder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929640" y="3373754"/>
            <a:ext cx="7437120" cy="2760346"/>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664"/>
            <a:ext cx="4028440" cy="351736"/>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5265809" y="6658664"/>
            <a:ext cx="4028440" cy="351736"/>
          </a:xfrm>
          <a:prstGeom prst="rect">
            <a:avLst/>
          </a:prstGeom>
        </p:spPr>
        <p:txBody>
          <a:bodyPr vert="horz" lIns="93177" tIns="46589" rIns="93177" bIns="46589" rtlCol="0" anchor="b"/>
          <a:lstStyle>
            <a:lvl1pPr algn="r">
              <a:defRPr sz="1200"/>
            </a:lvl1pPr>
          </a:lstStyle>
          <a:p>
            <a:fld id="{08AB066F-1A8F-4A1A-96A9-C79D5C152A27}" type="slidenum">
              <a:rPr lang="en-US" smtClean="0"/>
              <a:t>‹#›</a:t>
            </a:fld>
            <a:endParaRPr lang="en-US" dirty="0"/>
          </a:p>
        </p:txBody>
      </p:sp>
    </p:spTree>
    <p:extLst>
      <p:ext uri="{BB962C8B-B14F-4D97-AF65-F5344CB8AC3E}">
        <p14:creationId xmlns:p14="http://schemas.microsoft.com/office/powerpoint/2010/main" val="1487333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AB066F-1A8F-4A1A-96A9-C79D5C152A27}" type="slidenum">
              <a:rPr lang="en-US" smtClean="0"/>
              <a:t>1</a:t>
            </a:fld>
            <a:endParaRPr lang="en-US" dirty="0"/>
          </a:p>
        </p:txBody>
      </p:sp>
    </p:spTree>
    <p:extLst>
      <p:ext uri="{BB962C8B-B14F-4D97-AF65-F5344CB8AC3E}">
        <p14:creationId xmlns:p14="http://schemas.microsoft.com/office/powerpoint/2010/main" val="38179486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AB066F-1A8F-4A1A-96A9-C79D5C152A27}" type="slidenum">
              <a:rPr lang="en-US" smtClean="0"/>
              <a:t>27</a:t>
            </a:fld>
            <a:endParaRPr lang="en-US" dirty="0"/>
          </a:p>
        </p:txBody>
      </p:sp>
    </p:spTree>
    <p:extLst>
      <p:ext uri="{BB962C8B-B14F-4D97-AF65-F5344CB8AC3E}">
        <p14:creationId xmlns:p14="http://schemas.microsoft.com/office/powerpoint/2010/main" val="30760576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AB066F-1A8F-4A1A-96A9-C79D5C152A27}" type="slidenum">
              <a:rPr lang="en-US" smtClean="0"/>
              <a:t>31</a:t>
            </a:fld>
            <a:endParaRPr lang="en-US" dirty="0"/>
          </a:p>
        </p:txBody>
      </p:sp>
    </p:spTree>
    <p:extLst>
      <p:ext uri="{BB962C8B-B14F-4D97-AF65-F5344CB8AC3E}">
        <p14:creationId xmlns:p14="http://schemas.microsoft.com/office/powerpoint/2010/main" val="18957976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AB066F-1A8F-4A1A-96A9-C79D5C152A27}" type="slidenum">
              <a:rPr lang="en-US" smtClean="0"/>
              <a:t>32</a:t>
            </a:fld>
            <a:endParaRPr lang="en-US" dirty="0"/>
          </a:p>
        </p:txBody>
      </p:sp>
    </p:spTree>
    <p:extLst>
      <p:ext uri="{BB962C8B-B14F-4D97-AF65-F5344CB8AC3E}">
        <p14:creationId xmlns:p14="http://schemas.microsoft.com/office/powerpoint/2010/main" val="25536245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AB066F-1A8F-4A1A-96A9-C79D5C152A27}" type="slidenum">
              <a:rPr lang="en-US" smtClean="0"/>
              <a:t>34</a:t>
            </a:fld>
            <a:endParaRPr lang="en-US" dirty="0"/>
          </a:p>
        </p:txBody>
      </p:sp>
    </p:spTree>
    <p:extLst>
      <p:ext uri="{BB962C8B-B14F-4D97-AF65-F5344CB8AC3E}">
        <p14:creationId xmlns:p14="http://schemas.microsoft.com/office/powerpoint/2010/main" val="13245564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AB066F-1A8F-4A1A-96A9-C79D5C152A27}" type="slidenum">
              <a:rPr lang="en-US" smtClean="0"/>
              <a:t>35</a:t>
            </a:fld>
            <a:endParaRPr lang="en-US" dirty="0"/>
          </a:p>
        </p:txBody>
      </p:sp>
    </p:spTree>
    <p:extLst>
      <p:ext uri="{BB962C8B-B14F-4D97-AF65-F5344CB8AC3E}">
        <p14:creationId xmlns:p14="http://schemas.microsoft.com/office/powerpoint/2010/main" val="12784744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AB066F-1A8F-4A1A-96A9-C79D5C152A27}" type="slidenum">
              <a:rPr lang="en-US" smtClean="0"/>
              <a:t>36</a:t>
            </a:fld>
            <a:endParaRPr lang="en-US" dirty="0"/>
          </a:p>
        </p:txBody>
      </p:sp>
    </p:spTree>
    <p:extLst>
      <p:ext uri="{BB962C8B-B14F-4D97-AF65-F5344CB8AC3E}">
        <p14:creationId xmlns:p14="http://schemas.microsoft.com/office/powerpoint/2010/main" val="23516645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AB066F-1A8F-4A1A-96A9-C79D5C152A27}" type="slidenum">
              <a:rPr lang="en-US" smtClean="0"/>
              <a:t>37</a:t>
            </a:fld>
            <a:endParaRPr lang="en-US" dirty="0"/>
          </a:p>
        </p:txBody>
      </p:sp>
    </p:spTree>
    <p:extLst>
      <p:ext uri="{BB962C8B-B14F-4D97-AF65-F5344CB8AC3E}">
        <p14:creationId xmlns:p14="http://schemas.microsoft.com/office/powerpoint/2010/main" val="13060871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AB066F-1A8F-4A1A-96A9-C79D5C152A27}" type="slidenum">
              <a:rPr lang="en-US" smtClean="0"/>
              <a:t>38</a:t>
            </a:fld>
            <a:endParaRPr lang="en-US" dirty="0"/>
          </a:p>
        </p:txBody>
      </p:sp>
    </p:spTree>
    <p:extLst>
      <p:ext uri="{BB962C8B-B14F-4D97-AF65-F5344CB8AC3E}">
        <p14:creationId xmlns:p14="http://schemas.microsoft.com/office/powerpoint/2010/main" val="41341452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AB066F-1A8F-4A1A-96A9-C79D5C152A27}" type="slidenum">
              <a:rPr lang="en-US" smtClean="0"/>
              <a:t>48</a:t>
            </a:fld>
            <a:endParaRPr lang="en-US" dirty="0"/>
          </a:p>
        </p:txBody>
      </p:sp>
    </p:spTree>
    <p:extLst>
      <p:ext uri="{BB962C8B-B14F-4D97-AF65-F5344CB8AC3E}">
        <p14:creationId xmlns:p14="http://schemas.microsoft.com/office/powerpoint/2010/main" val="21453545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AB066F-1A8F-4A1A-96A9-C79D5C152A27}" type="slidenum">
              <a:rPr lang="en-US" smtClean="0"/>
              <a:t>2</a:t>
            </a:fld>
            <a:endParaRPr lang="en-US" dirty="0"/>
          </a:p>
        </p:txBody>
      </p:sp>
    </p:spTree>
    <p:extLst>
      <p:ext uri="{BB962C8B-B14F-4D97-AF65-F5344CB8AC3E}">
        <p14:creationId xmlns:p14="http://schemas.microsoft.com/office/powerpoint/2010/main" val="20664840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AB066F-1A8F-4A1A-96A9-C79D5C152A27}" type="slidenum">
              <a:rPr lang="en-US" smtClean="0"/>
              <a:t>3</a:t>
            </a:fld>
            <a:endParaRPr lang="en-US" dirty="0"/>
          </a:p>
        </p:txBody>
      </p:sp>
    </p:spTree>
    <p:extLst>
      <p:ext uri="{BB962C8B-B14F-4D97-AF65-F5344CB8AC3E}">
        <p14:creationId xmlns:p14="http://schemas.microsoft.com/office/powerpoint/2010/main" val="851796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AB066F-1A8F-4A1A-96A9-C79D5C152A27}" type="slidenum">
              <a:rPr lang="en-US" smtClean="0"/>
              <a:t>5</a:t>
            </a:fld>
            <a:endParaRPr lang="en-US" dirty="0"/>
          </a:p>
        </p:txBody>
      </p:sp>
    </p:spTree>
    <p:extLst>
      <p:ext uri="{BB962C8B-B14F-4D97-AF65-F5344CB8AC3E}">
        <p14:creationId xmlns:p14="http://schemas.microsoft.com/office/powerpoint/2010/main" val="22693542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AB066F-1A8F-4A1A-96A9-C79D5C152A27}" type="slidenum">
              <a:rPr lang="en-US" smtClean="0"/>
              <a:t>6</a:t>
            </a:fld>
            <a:endParaRPr lang="en-US" dirty="0"/>
          </a:p>
        </p:txBody>
      </p:sp>
    </p:spTree>
    <p:extLst>
      <p:ext uri="{BB962C8B-B14F-4D97-AF65-F5344CB8AC3E}">
        <p14:creationId xmlns:p14="http://schemas.microsoft.com/office/powerpoint/2010/main" val="13487383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8AB066F-1A8F-4A1A-96A9-C79D5C152A2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58823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AB066F-1A8F-4A1A-96A9-C79D5C152A27}" type="slidenum">
              <a:rPr lang="en-US" smtClean="0"/>
              <a:t>11</a:t>
            </a:fld>
            <a:endParaRPr lang="en-US" dirty="0"/>
          </a:p>
        </p:txBody>
      </p:sp>
    </p:spTree>
    <p:extLst>
      <p:ext uri="{BB962C8B-B14F-4D97-AF65-F5344CB8AC3E}">
        <p14:creationId xmlns:p14="http://schemas.microsoft.com/office/powerpoint/2010/main" val="39359447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AB066F-1A8F-4A1A-96A9-C79D5C152A27}" type="slidenum">
              <a:rPr lang="en-US" smtClean="0"/>
              <a:t>21</a:t>
            </a:fld>
            <a:endParaRPr lang="en-US" dirty="0"/>
          </a:p>
        </p:txBody>
      </p:sp>
    </p:spTree>
    <p:extLst>
      <p:ext uri="{BB962C8B-B14F-4D97-AF65-F5344CB8AC3E}">
        <p14:creationId xmlns:p14="http://schemas.microsoft.com/office/powerpoint/2010/main" val="7552497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AB066F-1A8F-4A1A-96A9-C79D5C152A27}" type="slidenum">
              <a:rPr lang="en-US" smtClean="0"/>
              <a:t>25</a:t>
            </a:fld>
            <a:endParaRPr lang="en-US" dirty="0"/>
          </a:p>
        </p:txBody>
      </p:sp>
    </p:spTree>
    <p:extLst>
      <p:ext uri="{BB962C8B-B14F-4D97-AF65-F5344CB8AC3E}">
        <p14:creationId xmlns:p14="http://schemas.microsoft.com/office/powerpoint/2010/main" val="10241569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8A5E8-172A-403E-A000-ADC001F3274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57DC8BC-5566-44F8-8824-2C25977B13D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8722CF8-8FAA-46C2-965C-ADA2CCD85893}"/>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7DBA2325-ECE7-4647-AE27-88B0943AA8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3D6386-562B-49DC-9388-355C2C1B7705}"/>
              </a:ext>
            </a:extLst>
          </p:cNvPr>
          <p:cNvSpPr>
            <a:spLocks noGrp="1"/>
          </p:cNvSpPr>
          <p:nvPr>
            <p:ph type="sldNum" sz="quarter" idx="12"/>
          </p:nvPr>
        </p:nvSpPr>
        <p:spPr/>
        <p:txBody>
          <a:bodyPr/>
          <a:lstStyle/>
          <a:p>
            <a:fld id="{BFAEA426-E1FD-4330-9CDE-9508A62DC627}" type="slidenum">
              <a:rPr lang="en-US" smtClean="0"/>
              <a:t>‹#›</a:t>
            </a:fld>
            <a:endParaRPr lang="en-US"/>
          </a:p>
        </p:txBody>
      </p:sp>
    </p:spTree>
    <p:extLst>
      <p:ext uri="{BB962C8B-B14F-4D97-AF65-F5344CB8AC3E}">
        <p14:creationId xmlns:p14="http://schemas.microsoft.com/office/powerpoint/2010/main" val="28868354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30F2C-94C1-4BB1-9405-730596CA16C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1B2E97-D423-4A12-B1DF-052F73F42B9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EA0AF0-B53F-477D-9A10-29781956186B}"/>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F5DBBB82-65FD-4B5A-A22C-42607E7A58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D6AC1D-C3B6-42FD-83E4-477D4D76EFED}"/>
              </a:ext>
            </a:extLst>
          </p:cNvPr>
          <p:cNvSpPr>
            <a:spLocks noGrp="1"/>
          </p:cNvSpPr>
          <p:nvPr>
            <p:ph type="sldNum" sz="quarter" idx="12"/>
          </p:nvPr>
        </p:nvSpPr>
        <p:spPr/>
        <p:txBody>
          <a:bodyPr/>
          <a:lstStyle/>
          <a:p>
            <a:fld id="{BFAEA426-E1FD-4330-9CDE-9508A62DC627}" type="slidenum">
              <a:rPr lang="en-US" smtClean="0"/>
              <a:t>‹#›</a:t>
            </a:fld>
            <a:endParaRPr lang="en-US"/>
          </a:p>
        </p:txBody>
      </p:sp>
    </p:spTree>
    <p:extLst>
      <p:ext uri="{BB962C8B-B14F-4D97-AF65-F5344CB8AC3E}">
        <p14:creationId xmlns:p14="http://schemas.microsoft.com/office/powerpoint/2010/main" val="32011742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62954B1-DF02-49FE-9EDB-6C7875397FF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B5F9BC3-A406-4E68-B639-BADB6E80E01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A2A4D7-702A-4341-AC1B-318C733F514A}"/>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4CBF6A83-BC31-4242-9101-E5C192E5F5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4BEEF8-ED6F-4334-944B-13AC59EB7431}"/>
              </a:ext>
            </a:extLst>
          </p:cNvPr>
          <p:cNvSpPr>
            <a:spLocks noGrp="1"/>
          </p:cNvSpPr>
          <p:nvPr>
            <p:ph type="sldNum" sz="quarter" idx="12"/>
          </p:nvPr>
        </p:nvSpPr>
        <p:spPr/>
        <p:txBody>
          <a:bodyPr/>
          <a:lstStyle/>
          <a:p>
            <a:fld id="{BFAEA426-E1FD-4330-9CDE-9508A62DC627}" type="slidenum">
              <a:rPr lang="en-US" smtClean="0"/>
              <a:t>‹#›</a:t>
            </a:fld>
            <a:endParaRPr lang="en-US"/>
          </a:p>
        </p:txBody>
      </p:sp>
    </p:spTree>
    <p:extLst>
      <p:ext uri="{BB962C8B-B14F-4D97-AF65-F5344CB8AC3E}">
        <p14:creationId xmlns:p14="http://schemas.microsoft.com/office/powerpoint/2010/main" val="11719220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99414-C0A6-4C45-A700-DDDCB2220414}"/>
              </a:ext>
            </a:extLst>
          </p:cNvPr>
          <p:cNvSpPr>
            <a:spLocks noGrp="1"/>
          </p:cNvSpPr>
          <p:nvPr>
            <p:ph type="ctrTitle"/>
          </p:nvPr>
        </p:nvSpPr>
        <p:spPr>
          <a:xfrm>
            <a:off x="1524000" y="4577353"/>
            <a:ext cx="9144000" cy="990047"/>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3D4FC5D-6236-4335-9716-91A048AFFABF}"/>
              </a:ext>
            </a:extLst>
          </p:cNvPr>
          <p:cNvSpPr>
            <a:spLocks noGrp="1"/>
          </p:cNvSpPr>
          <p:nvPr>
            <p:ph type="subTitle" idx="1"/>
          </p:nvPr>
        </p:nvSpPr>
        <p:spPr>
          <a:xfrm>
            <a:off x="1524000" y="5710552"/>
            <a:ext cx="9144000" cy="50927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2557108-B6AE-497C-9E9C-6D0D16BEE282}"/>
              </a:ext>
            </a:extLst>
          </p:cNvPr>
          <p:cNvSpPr>
            <a:spLocks noGrp="1"/>
          </p:cNvSpPr>
          <p:nvPr>
            <p:ph type="dt" sz="half" idx="10"/>
          </p:nvPr>
        </p:nvSpPr>
        <p:spPr/>
        <p:txBody>
          <a:bodyPr/>
          <a:lstStyle/>
          <a:p>
            <a:endParaRPr lang="en-US"/>
          </a:p>
        </p:txBody>
      </p:sp>
      <p:sp>
        <p:nvSpPr>
          <p:cNvPr id="9" name="TextBox 8">
            <a:extLst>
              <a:ext uri="{FF2B5EF4-FFF2-40B4-BE49-F238E27FC236}">
                <a16:creationId xmlns:a16="http://schemas.microsoft.com/office/drawing/2014/main" id="{0B36C83F-571E-5063-6AC7-87BC1F19B264}"/>
              </a:ext>
            </a:extLst>
          </p:cNvPr>
          <p:cNvSpPr txBox="1"/>
          <p:nvPr userDrawn="1"/>
        </p:nvSpPr>
        <p:spPr>
          <a:xfrm flipH="1">
            <a:off x="0" y="6219825"/>
            <a:ext cx="12192000" cy="638174"/>
          </a:xfrm>
          <a:prstGeom prst="rect">
            <a:avLst/>
          </a:prstGeom>
          <a:solidFill>
            <a:schemeClr val="bg1"/>
          </a:solidFill>
        </p:spPr>
        <p:txBody>
          <a:bodyPr wrap="square" rtlCol="0">
            <a:spAutoFit/>
          </a:bodyPr>
          <a:lstStyle/>
          <a:p>
            <a:endParaRPr lang="en-US" dirty="0"/>
          </a:p>
        </p:txBody>
      </p:sp>
      <p:pic>
        <p:nvPicPr>
          <p:cNvPr id="10" name="Picture 9">
            <a:extLst>
              <a:ext uri="{FF2B5EF4-FFF2-40B4-BE49-F238E27FC236}">
                <a16:creationId xmlns:a16="http://schemas.microsoft.com/office/drawing/2014/main" id="{AAAEDA24-AD02-C9AD-C847-42BFDE8A328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109" b="35300"/>
          <a:stretch/>
        </p:blipFill>
        <p:spPr>
          <a:xfrm>
            <a:off x="1" y="-118113"/>
            <a:ext cx="12191999" cy="4440829"/>
          </a:xfrm>
          <a:prstGeom prst="rect">
            <a:avLst/>
          </a:prstGeom>
        </p:spPr>
      </p:pic>
      <p:pic>
        <p:nvPicPr>
          <p:cNvPr id="8" name="Picture 7">
            <a:extLst>
              <a:ext uri="{FF2B5EF4-FFF2-40B4-BE49-F238E27FC236}">
                <a16:creationId xmlns:a16="http://schemas.microsoft.com/office/drawing/2014/main" id="{1B5CD308-7644-42A1-879B-DFBBA4891430}"/>
              </a:ext>
            </a:extLst>
          </p:cNvPr>
          <p:cNvPicPr>
            <a:picLocks noChangeAspect="1"/>
          </p:cNvPicPr>
          <p:nvPr/>
        </p:nvPicPr>
        <p:blipFill rotWithShape="1">
          <a:blip r:embed="rId2">
            <a:extLst>
              <a:ext uri="{28A0092B-C50C-407E-A947-70E740481C1C}">
                <a14:useLocalDpi xmlns:a14="http://schemas.microsoft.com/office/drawing/2010/main" val="0"/>
              </a:ext>
            </a:extLst>
          </a:blip>
          <a:srcRect r="3058" b="45209"/>
          <a:stretch/>
        </p:blipFill>
        <p:spPr>
          <a:xfrm>
            <a:off x="1085849" y="254217"/>
            <a:ext cx="9182101" cy="2574708"/>
          </a:xfrm>
          <a:prstGeom prst="rect">
            <a:avLst/>
          </a:prstGeom>
        </p:spPr>
      </p:pic>
    </p:spTree>
    <p:extLst>
      <p:ext uri="{BB962C8B-B14F-4D97-AF65-F5344CB8AC3E}">
        <p14:creationId xmlns:p14="http://schemas.microsoft.com/office/powerpoint/2010/main" val="1685236678"/>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Shape, rectangle&#10;&#10;Description automatically generated">
            <a:extLst>
              <a:ext uri="{FF2B5EF4-FFF2-40B4-BE49-F238E27FC236}">
                <a16:creationId xmlns:a16="http://schemas.microsoft.com/office/drawing/2014/main" id="{21698CB1-E243-44FA-A2F9-A11F35FBEB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4B245B1-F1A6-4108-9DD3-FBBA5DD432E4}"/>
              </a:ext>
            </a:extLst>
          </p:cNvPr>
          <p:cNvSpPr>
            <a:spLocks noGrp="1"/>
          </p:cNvSpPr>
          <p:nvPr>
            <p:ph type="title"/>
          </p:nvPr>
        </p:nvSpPr>
        <p:spPr>
          <a:xfrm>
            <a:off x="838200" y="1344267"/>
            <a:ext cx="10515600" cy="974863"/>
          </a:xfrm>
        </p:spPr>
        <p:txBody>
          <a:bodyPr>
            <a:normAutofit/>
          </a:bodyPr>
          <a:lstStyle>
            <a:lvl1pPr>
              <a:defRPr sz="2800" cap="all" baseline="0">
                <a:latin typeface="Gill Sans MT" panose="020B0502020104020203"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B8BE3C36-89F5-41A1-80BF-B3CF9E9E5E87}"/>
              </a:ext>
            </a:extLst>
          </p:cNvPr>
          <p:cNvSpPr>
            <a:spLocks noGrp="1"/>
          </p:cNvSpPr>
          <p:nvPr>
            <p:ph idx="1"/>
          </p:nvPr>
        </p:nvSpPr>
        <p:spPr>
          <a:xfrm>
            <a:off x="838200" y="2650435"/>
            <a:ext cx="10515600" cy="35265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6A4234-7FE1-4DA2-BD46-2AB279F76774}"/>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94DC6C73-7D1C-42B9-B499-34994D66CDDE}"/>
              </a:ext>
            </a:extLst>
          </p:cNvPr>
          <p:cNvSpPr>
            <a:spLocks noGrp="1"/>
          </p:cNvSpPr>
          <p:nvPr>
            <p:ph type="ftr" sz="quarter" idx="11"/>
          </p:nvPr>
        </p:nvSpPr>
        <p:spPr/>
        <p:txBody>
          <a:bodyPr/>
          <a:lstStyle/>
          <a:p>
            <a:r>
              <a:rPr lang="en-US"/>
              <a:t>Presented by: Kimberly Smucker Cash, CFA, CPA, CAIA, CIPM</a:t>
            </a:r>
          </a:p>
        </p:txBody>
      </p:sp>
      <p:sp>
        <p:nvSpPr>
          <p:cNvPr id="6" name="Slide Number Placeholder 5">
            <a:extLst>
              <a:ext uri="{FF2B5EF4-FFF2-40B4-BE49-F238E27FC236}">
                <a16:creationId xmlns:a16="http://schemas.microsoft.com/office/drawing/2014/main" id="{BD6917A2-97BC-4B5F-8454-3EADE9D395FC}"/>
              </a:ext>
            </a:extLst>
          </p:cNvPr>
          <p:cNvSpPr>
            <a:spLocks noGrp="1"/>
          </p:cNvSpPr>
          <p:nvPr>
            <p:ph type="sldNum" sz="quarter" idx="12"/>
          </p:nvPr>
        </p:nvSpPr>
        <p:spPr/>
        <p:txBody>
          <a:bodyPr/>
          <a:lstStyle>
            <a:lvl1pPr>
              <a:defRPr>
                <a:solidFill>
                  <a:schemeClr val="bg1"/>
                </a:solidFill>
              </a:defRPr>
            </a:lvl1pPr>
          </a:lstStyle>
          <a:p>
            <a:fld id="{9AB5A76B-2C68-44C1-9738-F8EC67336EBB}" type="slidenum">
              <a:rPr lang="en-US" smtClean="0"/>
              <a:pPr/>
              <a:t>‹#›</a:t>
            </a:fld>
            <a:endParaRPr lang="en-US" dirty="0"/>
          </a:p>
        </p:txBody>
      </p:sp>
    </p:spTree>
    <p:extLst>
      <p:ext uri="{BB962C8B-B14F-4D97-AF65-F5344CB8AC3E}">
        <p14:creationId xmlns:p14="http://schemas.microsoft.com/office/powerpoint/2010/main" val="590576771"/>
      </p:ext>
    </p:extLst>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9" name="Picture 8" descr="Shape, rectangle&#10;&#10;Description automatically generated">
            <a:extLst>
              <a:ext uri="{FF2B5EF4-FFF2-40B4-BE49-F238E27FC236}">
                <a16:creationId xmlns:a16="http://schemas.microsoft.com/office/drawing/2014/main" id="{A7781961-06B3-4A04-A0AE-AABC7E98B9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4B245B1-F1A6-4108-9DD3-FBBA5DD432E4}"/>
              </a:ext>
            </a:extLst>
          </p:cNvPr>
          <p:cNvSpPr>
            <a:spLocks noGrp="1"/>
          </p:cNvSpPr>
          <p:nvPr>
            <p:ph type="title"/>
          </p:nvPr>
        </p:nvSpPr>
        <p:spPr>
          <a:xfrm>
            <a:off x="838200" y="1344267"/>
            <a:ext cx="10515600" cy="9748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B8BE3C36-89F5-41A1-80BF-B3CF9E9E5E87}"/>
              </a:ext>
            </a:extLst>
          </p:cNvPr>
          <p:cNvSpPr>
            <a:spLocks noGrp="1"/>
          </p:cNvSpPr>
          <p:nvPr>
            <p:ph idx="1"/>
          </p:nvPr>
        </p:nvSpPr>
        <p:spPr>
          <a:xfrm>
            <a:off x="838200" y="2650435"/>
            <a:ext cx="10515600" cy="35265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6A4234-7FE1-4DA2-BD46-2AB279F76774}"/>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94DC6C73-7D1C-42B9-B499-34994D66CDDE}"/>
              </a:ext>
            </a:extLst>
          </p:cNvPr>
          <p:cNvSpPr>
            <a:spLocks noGrp="1"/>
          </p:cNvSpPr>
          <p:nvPr>
            <p:ph type="ftr" sz="quarter" idx="11"/>
          </p:nvPr>
        </p:nvSpPr>
        <p:spPr/>
        <p:txBody>
          <a:bodyPr/>
          <a:lstStyle/>
          <a:p>
            <a:r>
              <a:rPr lang="en-US"/>
              <a:t>Presented by: Kimberly Smucker Cash, CFA, CPA, CAIA, CIPM</a:t>
            </a:r>
          </a:p>
        </p:txBody>
      </p:sp>
      <p:sp>
        <p:nvSpPr>
          <p:cNvPr id="6" name="Slide Number Placeholder 5">
            <a:extLst>
              <a:ext uri="{FF2B5EF4-FFF2-40B4-BE49-F238E27FC236}">
                <a16:creationId xmlns:a16="http://schemas.microsoft.com/office/drawing/2014/main" id="{BD6917A2-97BC-4B5F-8454-3EADE9D395FC}"/>
              </a:ext>
            </a:extLst>
          </p:cNvPr>
          <p:cNvSpPr>
            <a:spLocks noGrp="1"/>
          </p:cNvSpPr>
          <p:nvPr>
            <p:ph type="sldNum" sz="quarter" idx="12"/>
          </p:nvPr>
        </p:nvSpPr>
        <p:spPr/>
        <p:txBody>
          <a:bodyPr/>
          <a:lstStyle/>
          <a:p>
            <a:fld id="{9AB5A76B-2C68-44C1-9738-F8EC67336EBB}" type="slidenum">
              <a:rPr lang="en-US" smtClean="0"/>
              <a:t>‹#›</a:t>
            </a:fld>
            <a:endParaRPr lang="en-US"/>
          </a:p>
        </p:txBody>
      </p:sp>
    </p:spTree>
    <p:extLst>
      <p:ext uri="{BB962C8B-B14F-4D97-AF65-F5344CB8AC3E}">
        <p14:creationId xmlns:p14="http://schemas.microsoft.com/office/powerpoint/2010/main" val="3938673573"/>
      </p:ext>
    </p:extLst>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8" name="Picture 7" descr="Shape, rectangle&#10;&#10;Description automatically generated">
            <a:extLst>
              <a:ext uri="{FF2B5EF4-FFF2-40B4-BE49-F238E27FC236}">
                <a16:creationId xmlns:a16="http://schemas.microsoft.com/office/drawing/2014/main" id="{9279F922-B4E9-4D29-97C4-300EF2C946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4B245B1-F1A6-4108-9DD3-FBBA5DD432E4}"/>
              </a:ext>
            </a:extLst>
          </p:cNvPr>
          <p:cNvSpPr>
            <a:spLocks noGrp="1"/>
          </p:cNvSpPr>
          <p:nvPr>
            <p:ph type="title"/>
          </p:nvPr>
        </p:nvSpPr>
        <p:spPr>
          <a:xfrm>
            <a:off x="838200" y="1344267"/>
            <a:ext cx="10515600" cy="9748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B8BE3C36-89F5-41A1-80BF-B3CF9E9E5E87}"/>
              </a:ext>
            </a:extLst>
          </p:cNvPr>
          <p:cNvSpPr>
            <a:spLocks noGrp="1"/>
          </p:cNvSpPr>
          <p:nvPr>
            <p:ph idx="1"/>
          </p:nvPr>
        </p:nvSpPr>
        <p:spPr>
          <a:xfrm>
            <a:off x="838200" y="2650435"/>
            <a:ext cx="10515600" cy="35265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6A4234-7FE1-4DA2-BD46-2AB279F76774}"/>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94DC6C73-7D1C-42B9-B499-34994D66CDDE}"/>
              </a:ext>
            </a:extLst>
          </p:cNvPr>
          <p:cNvSpPr>
            <a:spLocks noGrp="1"/>
          </p:cNvSpPr>
          <p:nvPr>
            <p:ph type="ftr" sz="quarter" idx="11"/>
          </p:nvPr>
        </p:nvSpPr>
        <p:spPr/>
        <p:txBody>
          <a:bodyPr/>
          <a:lstStyle/>
          <a:p>
            <a:r>
              <a:rPr lang="en-US"/>
              <a:t>Presented by: Kimberly Smucker Cash, CFA, CPA, CAIA, CIPM</a:t>
            </a:r>
          </a:p>
        </p:txBody>
      </p:sp>
      <p:sp>
        <p:nvSpPr>
          <p:cNvPr id="6" name="Slide Number Placeholder 5">
            <a:extLst>
              <a:ext uri="{FF2B5EF4-FFF2-40B4-BE49-F238E27FC236}">
                <a16:creationId xmlns:a16="http://schemas.microsoft.com/office/drawing/2014/main" id="{BD6917A2-97BC-4B5F-8454-3EADE9D395FC}"/>
              </a:ext>
            </a:extLst>
          </p:cNvPr>
          <p:cNvSpPr>
            <a:spLocks noGrp="1"/>
          </p:cNvSpPr>
          <p:nvPr>
            <p:ph type="sldNum" sz="quarter" idx="12"/>
          </p:nvPr>
        </p:nvSpPr>
        <p:spPr/>
        <p:txBody>
          <a:bodyPr/>
          <a:lstStyle/>
          <a:p>
            <a:fld id="{9AB5A76B-2C68-44C1-9738-F8EC67336EBB}" type="slidenum">
              <a:rPr lang="en-US" smtClean="0"/>
              <a:t>‹#›</a:t>
            </a:fld>
            <a:endParaRPr lang="en-US"/>
          </a:p>
        </p:txBody>
      </p:sp>
    </p:spTree>
    <p:extLst>
      <p:ext uri="{BB962C8B-B14F-4D97-AF65-F5344CB8AC3E}">
        <p14:creationId xmlns:p14="http://schemas.microsoft.com/office/powerpoint/2010/main" val="1006681422"/>
      </p:ext>
    </p:extLst>
  </p:cSld>
  <p:clrMapOvr>
    <a:masterClrMapping/>
  </p:clrMapOvr>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9" name="Picture 8" descr="Shape, rectangle&#10;&#10;Description automatically generated">
            <a:extLst>
              <a:ext uri="{FF2B5EF4-FFF2-40B4-BE49-F238E27FC236}">
                <a16:creationId xmlns:a16="http://schemas.microsoft.com/office/drawing/2014/main" id="{B7EE1D33-97C7-489B-A72F-2039B078CD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4B245B1-F1A6-4108-9DD3-FBBA5DD432E4}"/>
              </a:ext>
            </a:extLst>
          </p:cNvPr>
          <p:cNvSpPr>
            <a:spLocks noGrp="1"/>
          </p:cNvSpPr>
          <p:nvPr>
            <p:ph type="title"/>
          </p:nvPr>
        </p:nvSpPr>
        <p:spPr>
          <a:xfrm>
            <a:off x="838200" y="1344267"/>
            <a:ext cx="10515600" cy="9748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B8BE3C36-89F5-41A1-80BF-B3CF9E9E5E87}"/>
              </a:ext>
            </a:extLst>
          </p:cNvPr>
          <p:cNvSpPr>
            <a:spLocks noGrp="1"/>
          </p:cNvSpPr>
          <p:nvPr>
            <p:ph idx="1"/>
          </p:nvPr>
        </p:nvSpPr>
        <p:spPr>
          <a:xfrm>
            <a:off x="838200" y="2650435"/>
            <a:ext cx="10515600" cy="35265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6A4234-7FE1-4DA2-BD46-2AB279F76774}"/>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94DC6C73-7D1C-42B9-B499-34994D66CDDE}"/>
              </a:ext>
            </a:extLst>
          </p:cNvPr>
          <p:cNvSpPr>
            <a:spLocks noGrp="1"/>
          </p:cNvSpPr>
          <p:nvPr>
            <p:ph type="ftr" sz="quarter" idx="11"/>
          </p:nvPr>
        </p:nvSpPr>
        <p:spPr/>
        <p:txBody>
          <a:bodyPr/>
          <a:lstStyle/>
          <a:p>
            <a:r>
              <a:rPr lang="en-US"/>
              <a:t>Presented by: Kimberly Smucker Cash, CFA, CPA, CAIA, CIPM</a:t>
            </a:r>
          </a:p>
        </p:txBody>
      </p:sp>
      <p:sp>
        <p:nvSpPr>
          <p:cNvPr id="6" name="Slide Number Placeholder 5">
            <a:extLst>
              <a:ext uri="{FF2B5EF4-FFF2-40B4-BE49-F238E27FC236}">
                <a16:creationId xmlns:a16="http://schemas.microsoft.com/office/drawing/2014/main" id="{BD6917A2-97BC-4B5F-8454-3EADE9D395FC}"/>
              </a:ext>
            </a:extLst>
          </p:cNvPr>
          <p:cNvSpPr>
            <a:spLocks noGrp="1"/>
          </p:cNvSpPr>
          <p:nvPr>
            <p:ph type="sldNum" sz="quarter" idx="12"/>
          </p:nvPr>
        </p:nvSpPr>
        <p:spPr/>
        <p:txBody>
          <a:bodyPr/>
          <a:lstStyle/>
          <a:p>
            <a:fld id="{9AB5A76B-2C68-44C1-9738-F8EC67336EBB}" type="slidenum">
              <a:rPr lang="en-US" smtClean="0"/>
              <a:t>‹#›</a:t>
            </a:fld>
            <a:endParaRPr lang="en-US"/>
          </a:p>
        </p:txBody>
      </p:sp>
    </p:spTree>
    <p:extLst>
      <p:ext uri="{BB962C8B-B14F-4D97-AF65-F5344CB8AC3E}">
        <p14:creationId xmlns:p14="http://schemas.microsoft.com/office/powerpoint/2010/main" val="3710889938"/>
      </p:ext>
    </p:extLst>
  </p:cSld>
  <p:clrMapOvr>
    <a:masterClrMapping/>
  </p:clrMapOvr>
  <p:hf sldNum="0" hd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A picture containing rectangle&#10;&#10;Description automatically generated">
            <a:extLst>
              <a:ext uri="{FF2B5EF4-FFF2-40B4-BE49-F238E27FC236}">
                <a16:creationId xmlns:a16="http://schemas.microsoft.com/office/drawing/2014/main" id="{9633CE65-8D0F-4830-A5DA-6B5D2EDD48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4DF3C7B-F6CC-45C8-9711-14B9C2CE2DCE}"/>
              </a:ext>
            </a:extLst>
          </p:cNvPr>
          <p:cNvSpPr>
            <a:spLocks noGrp="1"/>
          </p:cNvSpPr>
          <p:nvPr>
            <p:ph type="title"/>
          </p:nvPr>
        </p:nvSpPr>
        <p:spPr>
          <a:xfrm>
            <a:off x="838200" y="250031"/>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90B0EA99-172B-48A4-AA53-CF2D0C1D94A6}"/>
              </a:ext>
            </a:extLst>
          </p:cNvPr>
          <p:cNvSpPr>
            <a:spLocks noGrp="1"/>
          </p:cNvSpPr>
          <p:nvPr>
            <p:ph sz="half" idx="1"/>
          </p:nvPr>
        </p:nvSpPr>
        <p:spPr>
          <a:xfrm>
            <a:off x="838200" y="1585671"/>
            <a:ext cx="5181600" cy="40465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F359C90-162D-4DF3-A95C-81D295C07E89}"/>
              </a:ext>
            </a:extLst>
          </p:cNvPr>
          <p:cNvSpPr>
            <a:spLocks noGrp="1"/>
          </p:cNvSpPr>
          <p:nvPr>
            <p:ph sz="half" idx="2"/>
          </p:nvPr>
        </p:nvSpPr>
        <p:spPr>
          <a:xfrm>
            <a:off x="6172200" y="1575594"/>
            <a:ext cx="5181600" cy="40565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81F04C6-9668-462C-97B6-A5F71259F345}"/>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6AB2F872-40D7-4C91-8413-1127FA6B1C7C}"/>
              </a:ext>
            </a:extLst>
          </p:cNvPr>
          <p:cNvSpPr>
            <a:spLocks noGrp="1"/>
          </p:cNvSpPr>
          <p:nvPr>
            <p:ph type="ftr" sz="quarter" idx="11"/>
          </p:nvPr>
        </p:nvSpPr>
        <p:spPr/>
        <p:txBody>
          <a:bodyPr/>
          <a:lstStyle/>
          <a:p>
            <a:r>
              <a:rPr lang="en-US"/>
              <a:t>Presented by: Kimberly Smucker Cash, CFA, CPA, CAIA, CIPM</a:t>
            </a:r>
          </a:p>
        </p:txBody>
      </p:sp>
      <p:sp>
        <p:nvSpPr>
          <p:cNvPr id="7" name="Slide Number Placeholder 6">
            <a:extLst>
              <a:ext uri="{FF2B5EF4-FFF2-40B4-BE49-F238E27FC236}">
                <a16:creationId xmlns:a16="http://schemas.microsoft.com/office/drawing/2014/main" id="{15BB833B-06F8-47DA-BF29-47DA20153871}"/>
              </a:ext>
            </a:extLst>
          </p:cNvPr>
          <p:cNvSpPr>
            <a:spLocks noGrp="1"/>
          </p:cNvSpPr>
          <p:nvPr>
            <p:ph type="sldNum" sz="quarter" idx="12"/>
          </p:nvPr>
        </p:nvSpPr>
        <p:spPr/>
        <p:txBody>
          <a:bodyPr/>
          <a:lstStyle/>
          <a:p>
            <a:fld id="{9AB5A76B-2C68-44C1-9738-F8EC67336EBB}" type="slidenum">
              <a:rPr lang="en-US" smtClean="0"/>
              <a:t>‹#›</a:t>
            </a:fld>
            <a:endParaRPr lang="en-US"/>
          </a:p>
        </p:txBody>
      </p:sp>
    </p:spTree>
    <p:extLst>
      <p:ext uri="{BB962C8B-B14F-4D97-AF65-F5344CB8AC3E}">
        <p14:creationId xmlns:p14="http://schemas.microsoft.com/office/powerpoint/2010/main" val="987388676"/>
      </p:ext>
    </p:extLst>
  </p:cSld>
  <p:clrMapOvr>
    <a:masterClrMapping/>
  </p:clrMapOvr>
  <p:hf sldNum="0" hd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2_Two Content">
    <p:spTree>
      <p:nvGrpSpPr>
        <p:cNvPr id="1" name=""/>
        <p:cNvGrpSpPr/>
        <p:nvPr/>
      </p:nvGrpSpPr>
      <p:grpSpPr>
        <a:xfrm>
          <a:off x="0" y="0"/>
          <a:ext cx="0" cy="0"/>
          <a:chOff x="0" y="0"/>
          <a:chExt cx="0" cy="0"/>
        </a:xfrm>
      </p:grpSpPr>
      <p:pic>
        <p:nvPicPr>
          <p:cNvPr id="9" name="Picture 8" descr="Shape, rectangle&#10;&#10;Description automatically generated">
            <a:extLst>
              <a:ext uri="{FF2B5EF4-FFF2-40B4-BE49-F238E27FC236}">
                <a16:creationId xmlns:a16="http://schemas.microsoft.com/office/drawing/2014/main" id="{5533DAC2-B0B0-4A4C-BC2E-22FFF58DC6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4DF3C7B-F6CC-45C8-9711-14B9C2CE2DCE}"/>
              </a:ext>
            </a:extLst>
          </p:cNvPr>
          <p:cNvSpPr>
            <a:spLocks noGrp="1"/>
          </p:cNvSpPr>
          <p:nvPr>
            <p:ph type="title"/>
          </p:nvPr>
        </p:nvSpPr>
        <p:spPr>
          <a:xfrm>
            <a:off x="838200" y="250031"/>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90B0EA99-172B-48A4-AA53-CF2D0C1D94A6}"/>
              </a:ext>
            </a:extLst>
          </p:cNvPr>
          <p:cNvSpPr>
            <a:spLocks noGrp="1"/>
          </p:cNvSpPr>
          <p:nvPr>
            <p:ph sz="half" idx="1"/>
          </p:nvPr>
        </p:nvSpPr>
        <p:spPr>
          <a:xfrm>
            <a:off x="838200" y="1585671"/>
            <a:ext cx="5181600" cy="40465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F359C90-162D-4DF3-A95C-81D295C07E89}"/>
              </a:ext>
            </a:extLst>
          </p:cNvPr>
          <p:cNvSpPr>
            <a:spLocks noGrp="1"/>
          </p:cNvSpPr>
          <p:nvPr>
            <p:ph sz="half" idx="2"/>
          </p:nvPr>
        </p:nvSpPr>
        <p:spPr>
          <a:xfrm>
            <a:off x="6172200" y="1575594"/>
            <a:ext cx="5181600" cy="40565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81F04C6-9668-462C-97B6-A5F71259F345}"/>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6AB2F872-40D7-4C91-8413-1127FA6B1C7C}"/>
              </a:ext>
            </a:extLst>
          </p:cNvPr>
          <p:cNvSpPr>
            <a:spLocks noGrp="1"/>
          </p:cNvSpPr>
          <p:nvPr>
            <p:ph type="ftr" sz="quarter" idx="11"/>
          </p:nvPr>
        </p:nvSpPr>
        <p:spPr/>
        <p:txBody>
          <a:bodyPr/>
          <a:lstStyle/>
          <a:p>
            <a:r>
              <a:rPr lang="en-US"/>
              <a:t>Presented by: Kimberly Smucker Cash, CFA, CPA, CAIA, CIPM</a:t>
            </a:r>
          </a:p>
        </p:txBody>
      </p:sp>
      <p:sp>
        <p:nvSpPr>
          <p:cNvPr id="7" name="Slide Number Placeholder 6">
            <a:extLst>
              <a:ext uri="{FF2B5EF4-FFF2-40B4-BE49-F238E27FC236}">
                <a16:creationId xmlns:a16="http://schemas.microsoft.com/office/drawing/2014/main" id="{15BB833B-06F8-47DA-BF29-47DA20153871}"/>
              </a:ext>
            </a:extLst>
          </p:cNvPr>
          <p:cNvSpPr>
            <a:spLocks noGrp="1"/>
          </p:cNvSpPr>
          <p:nvPr>
            <p:ph type="sldNum" sz="quarter" idx="12"/>
          </p:nvPr>
        </p:nvSpPr>
        <p:spPr/>
        <p:txBody>
          <a:bodyPr/>
          <a:lstStyle/>
          <a:p>
            <a:fld id="{9AB5A76B-2C68-44C1-9738-F8EC67336EBB}" type="slidenum">
              <a:rPr lang="en-US" smtClean="0"/>
              <a:t>‹#›</a:t>
            </a:fld>
            <a:endParaRPr lang="en-US"/>
          </a:p>
        </p:txBody>
      </p:sp>
    </p:spTree>
    <p:extLst>
      <p:ext uri="{BB962C8B-B14F-4D97-AF65-F5344CB8AC3E}">
        <p14:creationId xmlns:p14="http://schemas.microsoft.com/office/powerpoint/2010/main" val="766993831"/>
      </p:ext>
    </p:extLst>
  </p:cSld>
  <p:clrMapOvr>
    <a:masterClrMapping/>
  </p:clrMapOvr>
  <p:hf sldNum="0" hd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3_Two Content">
    <p:spTree>
      <p:nvGrpSpPr>
        <p:cNvPr id="1" name=""/>
        <p:cNvGrpSpPr/>
        <p:nvPr/>
      </p:nvGrpSpPr>
      <p:grpSpPr>
        <a:xfrm>
          <a:off x="0" y="0"/>
          <a:ext cx="0" cy="0"/>
          <a:chOff x="0" y="0"/>
          <a:chExt cx="0" cy="0"/>
        </a:xfrm>
      </p:grpSpPr>
      <p:pic>
        <p:nvPicPr>
          <p:cNvPr id="10" name="Picture 9" descr="A picture containing shape&#10;&#10;Description automatically generated">
            <a:extLst>
              <a:ext uri="{FF2B5EF4-FFF2-40B4-BE49-F238E27FC236}">
                <a16:creationId xmlns:a16="http://schemas.microsoft.com/office/drawing/2014/main" id="{69B1830A-993B-4932-BC9B-CF25984211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4DF3C7B-F6CC-45C8-9711-14B9C2CE2DCE}"/>
              </a:ext>
            </a:extLst>
          </p:cNvPr>
          <p:cNvSpPr>
            <a:spLocks noGrp="1"/>
          </p:cNvSpPr>
          <p:nvPr>
            <p:ph type="title"/>
          </p:nvPr>
        </p:nvSpPr>
        <p:spPr>
          <a:xfrm>
            <a:off x="838200" y="250031"/>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90B0EA99-172B-48A4-AA53-CF2D0C1D94A6}"/>
              </a:ext>
            </a:extLst>
          </p:cNvPr>
          <p:cNvSpPr>
            <a:spLocks noGrp="1"/>
          </p:cNvSpPr>
          <p:nvPr>
            <p:ph sz="half" idx="1"/>
          </p:nvPr>
        </p:nvSpPr>
        <p:spPr>
          <a:xfrm>
            <a:off x="838200" y="1585671"/>
            <a:ext cx="5181600" cy="40465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F359C90-162D-4DF3-A95C-81D295C07E89}"/>
              </a:ext>
            </a:extLst>
          </p:cNvPr>
          <p:cNvSpPr>
            <a:spLocks noGrp="1"/>
          </p:cNvSpPr>
          <p:nvPr>
            <p:ph sz="half" idx="2"/>
          </p:nvPr>
        </p:nvSpPr>
        <p:spPr>
          <a:xfrm>
            <a:off x="6172200" y="1575594"/>
            <a:ext cx="5181600" cy="40565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81F04C6-9668-462C-97B6-A5F71259F345}"/>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6AB2F872-40D7-4C91-8413-1127FA6B1C7C}"/>
              </a:ext>
            </a:extLst>
          </p:cNvPr>
          <p:cNvSpPr>
            <a:spLocks noGrp="1"/>
          </p:cNvSpPr>
          <p:nvPr>
            <p:ph type="ftr" sz="quarter" idx="11"/>
          </p:nvPr>
        </p:nvSpPr>
        <p:spPr/>
        <p:txBody>
          <a:bodyPr/>
          <a:lstStyle/>
          <a:p>
            <a:r>
              <a:rPr lang="en-US"/>
              <a:t>Presented by: Kimberly Smucker Cash, CFA, CPA, CAIA, CIPM</a:t>
            </a:r>
          </a:p>
        </p:txBody>
      </p:sp>
      <p:sp>
        <p:nvSpPr>
          <p:cNvPr id="7" name="Slide Number Placeholder 6">
            <a:extLst>
              <a:ext uri="{FF2B5EF4-FFF2-40B4-BE49-F238E27FC236}">
                <a16:creationId xmlns:a16="http://schemas.microsoft.com/office/drawing/2014/main" id="{15BB833B-06F8-47DA-BF29-47DA20153871}"/>
              </a:ext>
            </a:extLst>
          </p:cNvPr>
          <p:cNvSpPr>
            <a:spLocks noGrp="1"/>
          </p:cNvSpPr>
          <p:nvPr>
            <p:ph type="sldNum" sz="quarter" idx="12"/>
          </p:nvPr>
        </p:nvSpPr>
        <p:spPr/>
        <p:txBody>
          <a:bodyPr/>
          <a:lstStyle/>
          <a:p>
            <a:fld id="{9AB5A76B-2C68-44C1-9738-F8EC67336EBB}" type="slidenum">
              <a:rPr lang="en-US" smtClean="0"/>
              <a:t>‹#›</a:t>
            </a:fld>
            <a:endParaRPr lang="en-US"/>
          </a:p>
        </p:txBody>
      </p:sp>
    </p:spTree>
    <p:extLst>
      <p:ext uri="{BB962C8B-B14F-4D97-AF65-F5344CB8AC3E}">
        <p14:creationId xmlns:p14="http://schemas.microsoft.com/office/powerpoint/2010/main" val="4278606884"/>
      </p:ext>
    </p:extLst>
  </p:cSld>
  <p:clrMapOvr>
    <a:masterClrMapping/>
  </p:clrMapOvr>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088BD-9A1A-4255-B9CA-693995C71EDF}"/>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A7F93D24-1487-4809-84B2-F0EBE0DE3BC4}"/>
              </a:ext>
            </a:extLst>
          </p:cNvPr>
          <p:cNvSpPr>
            <a:spLocks noGrp="1"/>
          </p:cNvSpPr>
          <p:nvPr>
            <p:ph idx="1"/>
          </p:nvPr>
        </p:nvSpPr>
        <p:spPr>
          <a:xfrm>
            <a:off x="838200" y="1825625"/>
            <a:ext cx="10515600" cy="4351338"/>
          </a:xfrm>
        </p:spPr>
        <p:txBody>
          <a:bodyPr/>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7C9AAED9-D554-4D96-B905-498584CA32F0}"/>
              </a:ext>
            </a:extLst>
          </p:cNvPr>
          <p:cNvSpPr>
            <a:spLocks noGrp="1"/>
          </p:cNvSpPr>
          <p:nvPr>
            <p:ph type="sldNum" sz="quarter" idx="12"/>
          </p:nvPr>
        </p:nvSpPr>
        <p:spPr>
          <a:xfrm>
            <a:off x="11353800" y="6401594"/>
            <a:ext cx="457200" cy="182562"/>
          </a:xfrm>
        </p:spPr>
        <p:txBody>
          <a:bodyPr/>
          <a:lstStyle/>
          <a:p>
            <a:fld id="{BFAEA426-E1FD-4330-9CDE-9508A62DC627}" type="slidenum">
              <a:rPr lang="en-US" smtClean="0"/>
              <a:t>‹#›</a:t>
            </a:fld>
            <a:endParaRPr lang="en-US"/>
          </a:p>
        </p:txBody>
      </p:sp>
      <p:sp>
        <p:nvSpPr>
          <p:cNvPr id="9" name="Text Placeholder 8">
            <a:extLst>
              <a:ext uri="{FF2B5EF4-FFF2-40B4-BE49-F238E27FC236}">
                <a16:creationId xmlns:a16="http://schemas.microsoft.com/office/drawing/2014/main" id="{8BA25970-9457-4C67-A941-9238862E87AD}"/>
              </a:ext>
            </a:extLst>
          </p:cNvPr>
          <p:cNvSpPr>
            <a:spLocks noGrp="1"/>
          </p:cNvSpPr>
          <p:nvPr>
            <p:ph type="body" sz="quarter" idx="13"/>
          </p:nvPr>
        </p:nvSpPr>
        <p:spPr>
          <a:xfrm>
            <a:off x="838200" y="6228556"/>
            <a:ext cx="10515600" cy="355600"/>
          </a:xfrm>
          <a:ln>
            <a:solidFill>
              <a:srgbClr val="000000"/>
            </a:solidFill>
          </a:ln>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869744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4_Two Content">
    <p:spTree>
      <p:nvGrpSpPr>
        <p:cNvPr id="1" name=""/>
        <p:cNvGrpSpPr/>
        <p:nvPr/>
      </p:nvGrpSpPr>
      <p:grpSpPr>
        <a:xfrm>
          <a:off x="0" y="0"/>
          <a:ext cx="0" cy="0"/>
          <a:chOff x="0" y="0"/>
          <a:chExt cx="0" cy="0"/>
        </a:xfrm>
      </p:grpSpPr>
      <p:pic>
        <p:nvPicPr>
          <p:cNvPr id="9" name="Picture 8" descr="Shape, rectangle&#10;&#10;Description automatically generated">
            <a:extLst>
              <a:ext uri="{FF2B5EF4-FFF2-40B4-BE49-F238E27FC236}">
                <a16:creationId xmlns:a16="http://schemas.microsoft.com/office/drawing/2014/main" id="{7B3DF3B9-AA26-47C4-926A-1B30AA8F82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4DF3C7B-F6CC-45C8-9711-14B9C2CE2DCE}"/>
              </a:ext>
            </a:extLst>
          </p:cNvPr>
          <p:cNvSpPr>
            <a:spLocks noGrp="1"/>
          </p:cNvSpPr>
          <p:nvPr>
            <p:ph type="title"/>
          </p:nvPr>
        </p:nvSpPr>
        <p:spPr>
          <a:xfrm>
            <a:off x="838200" y="250031"/>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90B0EA99-172B-48A4-AA53-CF2D0C1D94A6}"/>
              </a:ext>
            </a:extLst>
          </p:cNvPr>
          <p:cNvSpPr>
            <a:spLocks noGrp="1"/>
          </p:cNvSpPr>
          <p:nvPr>
            <p:ph sz="half" idx="1"/>
          </p:nvPr>
        </p:nvSpPr>
        <p:spPr>
          <a:xfrm>
            <a:off x="838200" y="1585671"/>
            <a:ext cx="5181600" cy="40465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F359C90-162D-4DF3-A95C-81D295C07E89}"/>
              </a:ext>
            </a:extLst>
          </p:cNvPr>
          <p:cNvSpPr>
            <a:spLocks noGrp="1"/>
          </p:cNvSpPr>
          <p:nvPr>
            <p:ph sz="half" idx="2"/>
          </p:nvPr>
        </p:nvSpPr>
        <p:spPr>
          <a:xfrm>
            <a:off x="6172200" y="1575594"/>
            <a:ext cx="5181600" cy="40565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81F04C6-9668-462C-97B6-A5F71259F345}"/>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6AB2F872-40D7-4C91-8413-1127FA6B1C7C}"/>
              </a:ext>
            </a:extLst>
          </p:cNvPr>
          <p:cNvSpPr>
            <a:spLocks noGrp="1"/>
          </p:cNvSpPr>
          <p:nvPr>
            <p:ph type="ftr" sz="quarter" idx="11"/>
          </p:nvPr>
        </p:nvSpPr>
        <p:spPr/>
        <p:txBody>
          <a:bodyPr/>
          <a:lstStyle/>
          <a:p>
            <a:r>
              <a:rPr lang="en-US"/>
              <a:t>Presented by: Kimberly Smucker Cash, CFA, CPA, CAIA, CIPM</a:t>
            </a:r>
          </a:p>
        </p:txBody>
      </p:sp>
      <p:sp>
        <p:nvSpPr>
          <p:cNvPr id="7" name="Slide Number Placeholder 6">
            <a:extLst>
              <a:ext uri="{FF2B5EF4-FFF2-40B4-BE49-F238E27FC236}">
                <a16:creationId xmlns:a16="http://schemas.microsoft.com/office/drawing/2014/main" id="{15BB833B-06F8-47DA-BF29-47DA20153871}"/>
              </a:ext>
            </a:extLst>
          </p:cNvPr>
          <p:cNvSpPr>
            <a:spLocks noGrp="1"/>
          </p:cNvSpPr>
          <p:nvPr>
            <p:ph type="sldNum" sz="quarter" idx="12"/>
          </p:nvPr>
        </p:nvSpPr>
        <p:spPr/>
        <p:txBody>
          <a:bodyPr/>
          <a:lstStyle/>
          <a:p>
            <a:fld id="{9AB5A76B-2C68-44C1-9738-F8EC67336EBB}" type="slidenum">
              <a:rPr lang="en-US" smtClean="0"/>
              <a:t>‹#›</a:t>
            </a:fld>
            <a:endParaRPr lang="en-US"/>
          </a:p>
        </p:txBody>
      </p:sp>
    </p:spTree>
    <p:extLst>
      <p:ext uri="{BB962C8B-B14F-4D97-AF65-F5344CB8AC3E}">
        <p14:creationId xmlns:p14="http://schemas.microsoft.com/office/powerpoint/2010/main" val="3053396851"/>
      </p:ext>
    </p:extLst>
  </p:cSld>
  <p:clrMapOvr>
    <a:masterClrMapping/>
  </p:clrMapOvr>
  <p:hf sldNum="0" hd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pic>
        <p:nvPicPr>
          <p:cNvPr id="10" name="Picture 9" descr="A snowy mountain in the distance&#10;&#10;Description automatically generated with medium confidence">
            <a:extLst>
              <a:ext uri="{FF2B5EF4-FFF2-40B4-BE49-F238E27FC236}">
                <a16:creationId xmlns:a16="http://schemas.microsoft.com/office/drawing/2014/main" id="{6AEA1604-CFD3-4054-ADE0-A4AA0D0A97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90B0EA99-172B-48A4-AA53-CF2D0C1D94A6}"/>
              </a:ext>
            </a:extLst>
          </p:cNvPr>
          <p:cNvSpPr>
            <a:spLocks noGrp="1"/>
          </p:cNvSpPr>
          <p:nvPr>
            <p:ph sz="half" idx="1"/>
          </p:nvPr>
        </p:nvSpPr>
        <p:spPr>
          <a:xfrm>
            <a:off x="1878498" y="2016056"/>
            <a:ext cx="2292624" cy="2825888"/>
          </a:xfrm>
        </p:spPr>
        <p:txBody>
          <a:bodyPr/>
          <a:lstStyle>
            <a:lvl1pPr marL="0" indent="0">
              <a:buNone/>
              <a:defRPr/>
            </a:lvl1pPr>
          </a:lstStyle>
          <a:p>
            <a:pPr lvl="0"/>
            <a:r>
              <a:rPr lang="en-US"/>
              <a:t>Click to edit Master text styles</a:t>
            </a:r>
          </a:p>
        </p:txBody>
      </p:sp>
      <p:sp>
        <p:nvSpPr>
          <p:cNvPr id="5" name="Date Placeholder 4">
            <a:extLst>
              <a:ext uri="{FF2B5EF4-FFF2-40B4-BE49-F238E27FC236}">
                <a16:creationId xmlns:a16="http://schemas.microsoft.com/office/drawing/2014/main" id="{F81F04C6-9668-462C-97B6-A5F71259F345}"/>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6AB2F872-40D7-4C91-8413-1127FA6B1C7C}"/>
              </a:ext>
            </a:extLst>
          </p:cNvPr>
          <p:cNvSpPr>
            <a:spLocks noGrp="1"/>
          </p:cNvSpPr>
          <p:nvPr>
            <p:ph type="ftr" sz="quarter" idx="11"/>
          </p:nvPr>
        </p:nvSpPr>
        <p:spPr/>
        <p:txBody>
          <a:bodyPr/>
          <a:lstStyle/>
          <a:p>
            <a:r>
              <a:rPr lang="en-US"/>
              <a:t>Presented by: Kimberly Smucker Cash, CFA, CPA, CAIA, CIPM</a:t>
            </a:r>
          </a:p>
        </p:txBody>
      </p:sp>
      <p:sp>
        <p:nvSpPr>
          <p:cNvPr id="7" name="Slide Number Placeholder 6">
            <a:extLst>
              <a:ext uri="{FF2B5EF4-FFF2-40B4-BE49-F238E27FC236}">
                <a16:creationId xmlns:a16="http://schemas.microsoft.com/office/drawing/2014/main" id="{15BB833B-06F8-47DA-BF29-47DA20153871}"/>
              </a:ext>
            </a:extLst>
          </p:cNvPr>
          <p:cNvSpPr>
            <a:spLocks noGrp="1"/>
          </p:cNvSpPr>
          <p:nvPr>
            <p:ph type="sldNum" sz="quarter" idx="12"/>
          </p:nvPr>
        </p:nvSpPr>
        <p:spPr/>
        <p:txBody>
          <a:bodyPr/>
          <a:lstStyle/>
          <a:p>
            <a:fld id="{9AB5A76B-2C68-44C1-9738-F8EC67336EBB}" type="slidenum">
              <a:rPr lang="en-US" smtClean="0"/>
              <a:t>‹#›</a:t>
            </a:fld>
            <a:endParaRPr lang="en-US"/>
          </a:p>
        </p:txBody>
      </p:sp>
      <p:sp>
        <p:nvSpPr>
          <p:cNvPr id="11" name="Content Placeholder 2">
            <a:extLst>
              <a:ext uri="{FF2B5EF4-FFF2-40B4-BE49-F238E27FC236}">
                <a16:creationId xmlns:a16="http://schemas.microsoft.com/office/drawing/2014/main" id="{02415AB0-70F1-4053-8F1B-C33C6931DF46}"/>
              </a:ext>
            </a:extLst>
          </p:cNvPr>
          <p:cNvSpPr>
            <a:spLocks noGrp="1"/>
          </p:cNvSpPr>
          <p:nvPr>
            <p:ph sz="half" idx="13"/>
          </p:nvPr>
        </p:nvSpPr>
        <p:spPr>
          <a:xfrm>
            <a:off x="8020878" y="2016056"/>
            <a:ext cx="2292624" cy="2825888"/>
          </a:xfrm>
        </p:spPr>
        <p:txBody>
          <a:bodyPr/>
          <a:lstStyle>
            <a:lvl1pPr marL="0" indent="0">
              <a:buNone/>
              <a:defRPr/>
            </a:lvl1pPr>
          </a:lstStyle>
          <a:p>
            <a:pPr lvl="0"/>
            <a:r>
              <a:rPr lang="en-US"/>
              <a:t>Click to edit Master text styles</a:t>
            </a:r>
          </a:p>
        </p:txBody>
      </p:sp>
      <p:sp>
        <p:nvSpPr>
          <p:cNvPr id="12" name="Content Placeholder 3">
            <a:extLst>
              <a:ext uri="{FF2B5EF4-FFF2-40B4-BE49-F238E27FC236}">
                <a16:creationId xmlns:a16="http://schemas.microsoft.com/office/drawing/2014/main" id="{FE10A33D-F09A-4033-92E5-2B861BBE2D1F}"/>
              </a:ext>
            </a:extLst>
          </p:cNvPr>
          <p:cNvSpPr>
            <a:spLocks noGrp="1"/>
          </p:cNvSpPr>
          <p:nvPr>
            <p:ph sz="half" idx="2"/>
          </p:nvPr>
        </p:nvSpPr>
        <p:spPr>
          <a:xfrm>
            <a:off x="839788" y="5049077"/>
            <a:ext cx="4447829" cy="11405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3">
            <a:extLst>
              <a:ext uri="{FF2B5EF4-FFF2-40B4-BE49-F238E27FC236}">
                <a16:creationId xmlns:a16="http://schemas.microsoft.com/office/drawing/2014/main" id="{8C1D51C9-3088-452C-8CBE-AB9846217E66}"/>
              </a:ext>
            </a:extLst>
          </p:cNvPr>
          <p:cNvSpPr>
            <a:spLocks noGrp="1"/>
          </p:cNvSpPr>
          <p:nvPr>
            <p:ph sz="half" idx="14"/>
          </p:nvPr>
        </p:nvSpPr>
        <p:spPr>
          <a:xfrm>
            <a:off x="6943275" y="5049077"/>
            <a:ext cx="4447829" cy="11405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1">
            <a:extLst>
              <a:ext uri="{FF2B5EF4-FFF2-40B4-BE49-F238E27FC236}">
                <a16:creationId xmlns:a16="http://schemas.microsoft.com/office/drawing/2014/main" id="{5BA7D7E5-C2DE-4F2E-8A32-82A98A5D821A}"/>
              </a:ext>
            </a:extLst>
          </p:cNvPr>
          <p:cNvSpPr>
            <a:spLocks noGrp="1"/>
          </p:cNvSpPr>
          <p:nvPr>
            <p:ph type="title"/>
          </p:nvPr>
        </p:nvSpPr>
        <p:spPr>
          <a:xfrm>
            <a:off x="1249017" y="520597"/>
            <a:ext cx="10515600" cy="974863"/>
          </a:xfrm>
        </p:spPr>
        <p:txBody>
          <a:bodyPr/>
          <a:lstStyle/>
          <a:p>
            <a:r>
              <a:rPr lang="en-US"/>
              <a:t>Click to edit Master title style</a:t>
            </a:r>
          </a:p>
        </p:txBody>
      </p:sp>
    </p:spTree>
    <p:extLst>
      <p:ext uri="{BB962C8B-B14F-4D97-AF65-F5344CB8AC3E}">
        <p14:creationId xmlns:p14="http://schemas.microsoft.com/office/powerpoint/2010/main" val="3635431629"/>
      </p:ext>
    </p:extLst>
  </p:cSld>
  <p:clrMapOvr>
    <a:masterClrMapping/>
  </p:clrMapOvr>
  <p:hf sldNum="0" hd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796E4-4048-4428-BC51-4A6EFEA8D59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7899B4E-5CF7-4749-910B-5A1E0B0FBF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4E1B8BD-BB4D-4A3E-BE1B-51A3E678E1C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BE1BDF7-783E-4DA0-8A6B-76A8A75148B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48F16C7-B360-4EF3-84C8-32E5CE23567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20B8C86-0096-4B31-B1D6-97619F5FC377}"/>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94AA8B9F-606E-4C55-A57F-A8F049F1D69C}"/>
              </a:ext>
            </a:extLst>
          </p:cNvPr>
          <p:cNvSpPr>
            <a:spLocks noGrp="1"/>
          </p:cNvSpPr>
          <p:nvPr>
            <p:ph type="ftr" sz="quarter" idx="11"/>
          </p:nvPr>
        </p:nvSpPr>
        <p:spPr/>
        <p:txBody>
          <a:bodyPr/>
          <a:lstStyle/>
          <a:p>
            <a:r>
              <a:rPr lang="en-US"/>
              <a:t>Presented by: Kimberly Smucker Cash, CFA, CPA, CAIA, CIPM</a:t>
            </a:r>
          </a:p>
        </p:txBody>
      </p:sp>
      <p:sp>
        <p:nvSpPr>
          <p:cNvPr id="9" name="Slide Number Placeholder 8">
            <a:extLst>
              <a:ext uri="{FF2B5EF4-FFF2-40B4-BE49-F238E27FC236}">
                <a16:creationId xmlns:a16="http://schemas.microsoft.com/office/drawing/2014/main" id="{15C1474F-C8D4-421F-8205-C89B09F8EECD}"/>
              </a:ext>
            </a:extLst>
          </p:cNvPr>
          <p:cNvSpPr>
            <a:spLocks noGrp="1"/>
          </p:cNvSpPr>
          <p:nvPr>
            <p:ph type="sldNum" sz="quarter" idx="12"/>
          </p:nvPr>
        </p:nvSpPr>
        <p:spPr/>
        <p:txBody>
          <a:bodyPr/>
          <a:lstStyle/>
          <a:p>
            <a:fld id="{9AB5A76B-2C68-44C1-9738-F8EC67336EBB}" type="slidenum">
              <a:rPr lang="en-US" smtClean="0"/>
              <a:t>‹#›</a:t>
            </a:fld>
            <a:endParaRPr lang="en-US"/>
          </a:p>
        </p:txBody>
      </p:sp>
    </p:spTree>
    <p:extLst>
      <p:ext uri="{BB962C8B-B14F-4D97-AF65-F5344CB8AC3E}">
        <p14:creationId xmlns:p14="http://schemas.microsoft.com/office/powerpoint/2010/main" val="2155102333"/>
      </p:ext>
    </p:extLst>
  </p:cSld>
  <p:clrMapOvr>
    <a:masterClrMapping/>
  </p:clrMapOvr>
  <p:hf sldNum="0" hd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95F52-9D71-49BE-B7F0-511CCFA44DB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4FD726E-5771-4974-B687-DB0D65E3A531}"/>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2AC8A517-A381-4EFC-950A-A4367FFE6971}"/>
              </a:ext>
            </a:extLst>
          </p:cNvPr>
          <p:cNvSpPr>
            <a:spLocks noGrp="1"/>
          </p:cNvSpPr>
          <p:nvPr>
            <p:ph type="ftr" sz="quarter" idx="11"/>
          </p:nvPr>
        </p:nvSpPr>
        <p:spPr/>
        <p:txBody>
          <a:bodyPr/>
          <a:lstStyle/>
          <a:p>
            <a:r>
              <a:rPr lang="en-US"/>
              <a:t>Presented by: Kimberly Smucker Cash, CFA, CPA, CAIA, CIPM</a:t>
            </a:r>
          </a:p>
        </p:txBody>
      </p:sp>
      <p:sp>
        <p:nvSpPr>
          <p:cNvPr id="5" name="Slide Number Placeholder 4">
            <a:extLst>
              <a:ext uri="{FF2B5EF4-FFF2-40B4-BE49-F238E27FC236}">
                <a16:creationId xmlns:a16="http://schemas.microsoft.com/office/drawing/2014/main" id="{141CE8C4-A33A-459C-BFF8-51EAC9C25896}"/>
              </a:ext>
            </a:extLst>
          </p:cNvPr>
          <p:cNvSpPr>
            <a:spLocks noGrp="1"/>
          </p:cNvSpPr>
          <p:nvPr>
            <p:ph type="sldNum" sz="quarter" idx="12"/>
          </p:nvPr>
        </p:nvSpPr>
        <p:spPr/>
        <p:txBody>
          <a:bodyPr/>
          <a:lstStyle/>
          <a:p>
            <a:fld id="{9AB5A76B-2C68-44C1-9738-F8EC67336EBB}" type="slidenum">
              <a:rPr lang="en-US" smtClean="0"/>
              <a:t>‹#›</a:t>
            </a:fld>
            <a:endParaRPr lang="en-US"/>
          </a:p>
        </p:txBody>
      </p:sp>
    </p:spTree>
    <p:extLst>
      <p:ext uri="{BB962C8B-B14F-4D97-AF65-F5344CB8AC3E}">
        <p14:creationId xmlns:p14="http://schemas.microsoft.com/office/powerpoint/2010/main" val="1227037814"/>
      </p:ext>
    </p:extLst>
  </p:cSld>
  <p:clrMapOvr>
    <a:masterClrMapping/>
  </p:clrMapOvr>
  <p:hf sldNum="0" hd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C084BF5-BF9E-4230-A34D-4B568CD8C20B}"/>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ABA28391-08BD-4588-BE62-FB3F58C39DF9}"/>
              </a:ext>
            </a:extLst>
          </p:cNvPr>
          <p:cNvSpPr>
            <a:spLocks noGrp="1"/>
          </p:cNvSpPr>
          <p:nvPr>
            <p:ph type="ftr" sz="quarter" idx="11"/>
          </p:nvPr>
        </p:nvSpPr>
        <p:spPr/>
        <p:txBody>
          <a:bodyPr/>
          <a:lstStyle/>
          <a:p>
            <a:r>
              <a:rPr lang="en-US"/>
              <a:t>Presented by: Kimberly Smucker Cash, CFA, CPA, CAIA, CIPM</a:t>
            </a:r>
          </a:p>
        </p:txBody>
      </p:sp>
      <p:sp>
        <p:nvSpPr>
          <p:cNvPr id="4" name="Slide Number Placeholder 3">
            <a:extLst>
              <a:ext uri="{FF2B5EF4-FFF2-40B4-BE49-F238E27FC236}">
                <a16:creationId xmlns:a16="http://schemas.microsoft.com/office/drawing/2014/main" id="{1FA990DF-F2C3-4C5B-A3DB-4E4F38B339FA}"/>
              </a:ext>
            </a:extLst>
          </p:cNvPr>
          <p:cNvSpPr>
            <a:spLocks noGrp="1"/>
          </p:cNvSpPr>
          <p:nvPr>
            <p:ph type="sldNum" sz="quarter" idx="12"/>
          </p:nvPr>
        </p:nvSpPr>
        <p:spPr/>
        <p:txBody>
          <a:bodyPr/>
          <a:lstStyle/>
          <a:p>
            <a:fld id="{9AB5A76B-2C68-44C1-9738-F8EC67336EBB}" type="slidenum">
              <a:rPr lang="en-US" smtClean="0"/>
              <a:t>‹#›</a:t>
            </a:fld>
            <a:endParaRPr lang="en-US"/>
          </a:p>
        </p:txBody>
      </p:sp>
    </p:spTree>
    <p:extLst>
      <p:ext uri="{BB962C8B-B14F-4D97-AF65-F5344CB8AC3E}">
        <p14:creationId xmlns:p14="http://schemas.microsoft.com/office/powerpoint/2010/main" val="1966781315"/>
      </p:ext>
    </p:extLst>
  </p:cSld>
  <p:clrMapOvr>
    <a:masterClrMapping/>
  </p:clrMapOvr>
  <p:hf sldNum="0" hd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5FFD3-FFE7-44DE-8036-BE021B53D28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B4EB980-CEFE-47D1-89E8-F977BF78590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7D83708-BDC2-445D-82FA-9859F4E766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E0D6FB-BA13-40C4-9BB1-9687018BBA3C}"/>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6FD206C7-DC91-4E2D-B478-95A407EAAB61}"/>
              </a:ext>
            </a:extLst>
          </p:cNvPr>
          <p:cNvSpPr>
            <a:spLocks noGrp="1"/>
          </p:cNvSpPr>
          <p:nvPr>
            <p:ph type="ftr" sz="quarter" idx="11"/>
          </p:nvPr>
        </p:nvSpPr>
        <p:spPr/>
        <p:txBody>
          <a:bodyPr/>
          <a:lstStyle/>
          <a:p>
            <a:r>
              <a:rPr lang="en-US"/>
              <a:t>Presented by: Kimberly Smucker Cash, CFA, CPA, CAIA, CIPM</a:t>
            </a:r>
          </a:p>
        </p:txBody>
      </p:sp>
      <p:sp>
        <p:nvSpPr>
          <p:cNvPr id="7" name="Slide Number Placeholder 6">
            <a:extLst>
              <a:ext uri="{FF2B5EF4-FFF2-40B4-BE49-F238E27FC236}">
                <a16:creationId xmlns:a16="http://schemas.microsoft.com/office/drawing/2014/main" id="{BA899439-DEEA-4F97-8527-5341D4E130F4}"/>
              </a:ext>
            </a:extLst>
          </p:cNvPr>
          <p:cNvSpPr>
            <a:spLocks noGrp="1"/>
          </p:cNvSpPr>
          <p:nvPr>
            <p:ph type="sldNum" sz="quarter" idx="12"/>
          </p:nvPr>
        </p:nvSpPr>
        <p:spPr/>
        <p:txBody>
          <a:bodyPr/>
          <a:lstStyle/>
          <a:p>
            <a:fld id="{9AB5A76B-2C68-44C1-9738-F8EC67336EBB}" type="slidenum">
              <a:rPr lang="en-US" smtClean="0"/>
              <a:t>‹#›</a:t>
            </a:fld>
            <a:endParaRPr lang="en-US"/>
          </a:p>
        </p:txBody>
      </p:sp>
    </p:spTree>
    <p:extLst>
      <p:ext uri="{BB962C8B-B14F-4D97-AF65-F5344CB8AC3E}">
        <p14:creationId xmlns:p14="http://schemas.microsoft.com/office/powerpoint/2010/main" val="2283573051"/>
      </p:ext>
    </p:extLst>
  </p:cSld>
  <p:clrMapOvr>
    <a:masterClrMapping/>
  </p:clrMapOvr>
  <p:hf sldNum="0" hd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425FD-C50B-43F8-9C12-5E5B52A5AA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57B4E21-CE37-4F7A-B81F-72CF87CBA3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9EEEA27-F538-4D15-B467-2CA386C7C3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E1C3163-7485-4E69-A2C3-AF2A32B4DC72}"/>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535E4D28-EA23-41D7-BF92-20CC8F5FBAC2}"/>
              </a:ext>
            </a:extLst>
          </p:cNvPr>
          <p:cNvSpPr>
            <a:spLocks noGrp="1"/>
          </p:cNvSpPr>
          <p:nvPr>
            <p:ph type="ftr" sz="quarter" idx="11"/>
          </p:nvPr>
        </p:nvSpPr>
        <p:spPr/>
        <p:txBody>
          <a:bodyPr/>
          <a:lstStyle/>
          <a:p>
            <a:r>
              <a:rPr lang="en-US"/>
              <a:t>Presented by: Kimberly Smucker Cash, CFA, CPA, CAIA, CIPM</a:t>
            </a:r>
          </a:p>
        </p:txBody>
      </p:sp>
      <p:sp>
        <p:nvSpPr>
          <p:cNvPr id="7" name="Slide Number Placeholder 6">
            <a:extLst>
              <a:ext uri="{FF2B5EF4-FFF2-40B4-BE49-F238E27FC236}">
                <a16:creationId xmlns:a16="http://schemas.microsoft.com/office/drawing/2014/main" id="{BF072184-B904-4450-AA6A-F5ABE7B2FC24}"/>
              </a:ext>
            </a:extLst>
          </p:cNvPr>
          <p:cNvSpPr>
            <a:spLocks noGrp="1"/>
          </p:cNvSpPr>
          <p:nvPr>
            <p:ph type="sldNum" sz="quarter" idx="12"/>
          </p:nvPr>
        </p:nvSpPr>
        <p:spPr/>
        <p:txBody>
          <a:bodyPr/>
          <a:lstStyle/>
          <a:p>
            <a:fld id="{9AB5A76B-2C68-44C1-9738-F8EC67336EBB}" type="slidenum">
              <a:rPr lang="en-US" smtClean="0"/>
              <a:t>‹#›</a:t>
            </a:fld>
            <a:endParaRPr lang="en-US"/>
          </a:p>
        </p:txBody>
      </p:sp>
    </p:spTree>
    <p:extLst>
      <p:ext uri="{BB962C8B-B14F-4D97-AF65-F5344CB8AC3E}">
        <p14:creationId xmlns:p14="http://schemas.microsoft.com/office/powerpoint/2010/main" val="1719164581"/>
      </p:ext>
    </p:extLst>
  </p:cSld>
  <p:clrMapOvr>
    <a:masterClrMapping/>
  </p:clrMapOvr>
  <p:hf sldNum="0" hd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5DF67-CC34-487C-A01C-C3444109FA3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EF46250-7949-43DD-91C9-629D555E076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DFA1A9-F0C2-4926-87B6-018602D1BA93}"/>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69BB1519-B57D-4F85-91ED-D03AC38374DE}"/>
              </a:ext>
            </a:extLst>
          </p:cNvPr>
          <p:cNvSpPr>
            <a:spLocks noGrp="1"/>
          </p:cNvSpPr>
          <p:nvPr>
            <p:ph type="ftr" sz="quarter" idx="11"/>
          </p:nvPr>
        </p:nvSpPr>
        <p:spPr/>
        <p:txBody>
          <a:bodyPr/>
          <a:lstStyle/>
          <a:p>
            <a:r>
              <a:rPr lang="en-US"/>
              <a:t>Presented by: Kimberly Smucker Cash, CFA, CPA, CAIA, CIPM</a:t>
            </a:r>
          </a:p>
        </p:txBody>
      </p:sp>
      <p:sp>
        <p:nvSpPr>
          <p:cNvPr id="6" name="Slide Number Placeholder 5">
            <a:extLst>
              <a:ext uri="{FF2B5EF4-FFF2-40B4-BE49-F238E27FC236}">
                <a16:creationId xmlns:a16="http://schemas.microsoft.com/office/drawing/2014/main" id="{28BFCA37-61EA-40F4-9C69-6BD3A0B197B4}"/>
              </a:ext>
            </a:extLst>
          </p:cNvPr>
          <p:cNvSpPr>
            <a:spLocks noGrp="1"/>
          </p:cNvSpPr>
          <p:nvPr>
            <p:ph type="sldNum" sz="quarter" idx="12"/>
          </p:nvPr>
        </p:nvSpPr>
        <p:spPr/>
        <p:txBody>
          <a:bodyPr/>
          <a:lstStyle/>
          <a:p>
            <a:fld id="{9AB5A76B-2C68-44C1-9738-F8EC67336EBB}" type="slidenum">
              <a:rPr lang="en-US" smtClean="0"/>
              <a:t>‹#›</a:t>
            </a:fld>
            <a:endParaRPr lang="en-US"/>
          </a:p>
        </p:txBody>
      </p:sp>
    </p:spTree>
    <p:extLst>
      <p:ext uri="{BB962C8B-B14F-4D97-AF65-F5344CB8AC3E}">
        <p14:creationId xmlns:p14="http://schemas.microsoft.com/office/powerpoint/2010/main" val="3316474295"/>
      </p:ext>
    </p:extLst>
  </p:cSld>
  <p:clrMapOvr>
    <a:masterClrMapping/>
  </p:clrMapOvr>
  <p:hf sldNum="0" hd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E31FBEA-E3A0-4734-AB33-215F79F820C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C5BEC84-E0B7-4DF8-BCCF-E67F1DBB2FD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04CCB3-4899-4E91-ABE3-4AC3BDE90C96}"/>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A66BE07C-4B50-410F-9D95-3C0C58A710F4}"/>
              </a:ext>
            </a:extLst>
          </p:cNvPr>
          <p:cNvSpPr>
            <a:spLocks noGrp="1"/>
          </p:cNvSpPr>
          <p:nvPr>
            <p:ph type="ftr" sz="quarter" idx="11"/>
          </p:nvPr>
        </p:nvSpPr>
        <p:spPr/>
        <p:txBody>
          <a:bodyPr/>
          <a:lstStyle/>
          <a:p>
            <a:r>
              <a:rPr lang="en-US"/>
              <a:t>Presented by: Kimberly Smucker Cash, CFA, CPA, CAIA, CIPM</a:t>
            </a:r>
          </a:p>
        </p:txBody>
      </p:sp>
      <p:sp>
        <p:nvSpPr>
          <p:cNvPr id="6" name="Slide Number Placeholder 5">
            <a:extLst>
              <a:ext uri="{FF2B5EF4-FFF2-40B4-BE49-F238E27FC236}">
                <a16:creationId xmlns:a16="http://schemas.microsoft.com/office/drawing/2014/main" id="{48DA0585-029A-444F-BCF5-6641BD9D673A}"/>
              </a:ext>
            </a:extLst>
          </p:cNvPr>
          <p:cNvSpPr>
            <a:spLocks noGrp="1"/>
          </p:cNvSpPr>
          <p:nvPr>
            <p:ph type="sldNum" sz="quarter" idx="12"/>
          </p:nvPr>
        </p:nvSpPr>
        <p:spPr/>
        <p:txBody>
          <a:bodyPr/>
          <a:lstStyle/>
          <a:p>
            <a:fld id="{9AB5A76B-2C68-44C1-9738-F8EC67336EBB}" type="slidenum">
              <a:rPr lang="en-US" smtClean="0"/>
              <a:t>‹#›</a:t>
            </a:fld>
            <a:endParaRPr lang="en-US"/>
          </a:p>
        </p:txBody>
      </p:sp>
    </p:spTree>
    <p:extLst>
      <p:ext uri="{BB962C8B-B14F-4D97-AF65-F5344CB8AC3E}">
        <p14:creationId xmlns:p14="http://schemas.microsoft.com/office/powerpoint/2010/main" val="3986402417"/>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9735C-B08B-46C3-A6F9-C64FF1B0C7A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760CCC4-81D2-4DA9-8ABD-467FA8521C5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AF9C41B-E78A-470E-BE8F-729FB32FD0F0}"/>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091856DC-3C43-4B8D-8A9B-437536B6D9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9DCCB9-9DDA-498E-ACB9-E82E72FEC317}"/>
              </a:ext>
            </a:extLst>
          </p:cNvPr>
          <p:cNvSpPr>
            <a:spLocks noGrp="1"/>
          </p:cNvSpPr>
          <p:nvPr>
            <p:ph type="sldNum" sz="quarter" idx="12"/>
          </p:nvPr>
        </p:nvSpPr>
        <p:spPr/>
        <p:txBody>
          <a:bodyPr/>
          <a:lstStyle/>
          <a:p>
            <a:fld id="{BFAEA426-E1FD-4330-9CDE-9508A62DC627}" type="slidenum">
              <a:rPr lang="en-US" smtClean="0"/>
              <a:t>‹#›</a:t>
            </a:fld>
            <a:endParaRPr lang="en-US"/>
          </a:p>
        </p:txBody>
      </p:sp>
    </p:spTree>
    <p:extLst>
      <p:ext uri="{BB962C8B-B14F-4D97-AF65-F5344CB8AC3E}">
        <p14:creationId xmlns:p14="http://schemas.microsoft.com/office/powerpoint/2010/main" val="494643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09B3C-7CE3-4682-894C-EDD39D5BEFB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45705F-B593-4649-81E9-A26AB657B98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8CE8A7E-1D6B-4308-9154-11FAEEA52CB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5B0D918-A554-4B29-8486-4BA52DA97629}"/>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F4F61663-B961-4428-8ED3-D4B63DB46B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D9E3A44-50BC-4DA1-B135-D06AE50A9095}"/>
              </a:ext>
            </a:extLst>
          </p:cNvPr>
          <p:cNvSpPr>
            <a:spLocks noGrp="1"/>
          </p:cNvSpPr>
          <p:nvPr>
            <p:ph type="sldNum" sz="quarter" idx="12"/>
          </p:nvPr>
        </p:nvSpPr>
        <p:spPr/>
        <p:txBody>
          <a:bodyPr/>
          <a:lstStyle/>
          <a:p>
            <a:fld id="{BFAEA426-E1FD-4330-9CDE-9508A62DC627}" type="slidenum">
              <a:rPr lang="en-US" smtClean="0"/>
              <a:t>‹#›</a:t>
            </a:fld>
            <a:endParaRPr lang="en-US"/>
          </a:p>
        </p:txBody>
      </p:sp>
    </p:spTree>
    <p:extLst>
      <p:ext uri="{BB962C8B-B14F-4D97-AF65-F5344CB8AC3E}">
        <p14:creationId xmlns:p14="http://schemas.microsoft.com/office/powerpoint/2010/main" val="20640678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B43B5-542C-4A4F-BFE9-FD3D2A229C5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0B017AA-565B-4D23-8A4F-2DE5BF888E7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5E4F127-D1A1-4D00-A649-28D19367AD4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4ECA14F-9191-4647-9268-81B2F1E27B5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2093E59-926F-4E51-89D9-2E7F5146553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E5C2311-74BD-4B51-A88F-7CC13E8DA954}"/>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CCF63B8B-3775-49B4-B07F-FF37E44EA02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2A230F8-A8EE-4611-A839-58E13D1E37CE}"/>
              </a:ext>
            </a:extLst>
          </p:cNvPr>
          <p:cNvSpPr>
            <a:spLocks noGrp="1"/>
          </p:cNvSpPr>
          <p:nvPr>
            <p:ph type="sldNum" sz="quarter" idx="12"/>
          </p:nvPr>
        </p:nvSpPr>
        <p:spPr/>
        <p:txBody>
          <a:bodyPr/>
          <a:lstStyle/>
          <a:p>
            <a:fld id="{BFAEA426-E1FD-4330-9CDE-9508A62DC627}" type="slidenum">
              <a:rPr lang="en-US" smtClean="0"/>
              <a:t>‹#›</a:t>
            </a:fld>
            <a:endParaRPr lang="en-US"/>
          </a:p>
        </p:txBody>
      </p:sp>
    </p:spTree>
    <p:extLst>
      <p:ext uri="{BB962C8B-B14F-4D97-AF65-F5344CB8AC3E}">
        <p14:creationId xmlns:p14="http://schemas.microsoft.com/office/powerpoint/2010/main" val="37140932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D2D00-A58E-4169-9CED-185D259686A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E1C6CC5-018B-4C1F-80C4-F2CBDB4B1A6F}"/>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AD21581F-903A-4508-B9EE-0D606A5B810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5684D00-ABF8-4489-A29E-16942238698C}"/>
              </a:ext>
            </a:extLst>
          </p:cNvPr>
          <p:cNvSpPr>
            <a:spLocks noGrp="1"/>
          </p:cNvSpPr>
          <p:nvPr>
            <p:ph type="sldNum" sz="quarter" idx="12"/>
          </p:nvPr>
        </p:nvSpPr>
        <p:spPr/>
        <p:txBody>
          <a:bodyPr/>
          <a:lstStyle/>
          <a:p>
            <a:fld id="{BFAEA426-E1FD-4330-9CDE-9508A62DC627}" type="slidenum">
              <a:rPr lang="en-US" smtClean="0"/>
              <a:t>‹#›</a:t>
            </a:fld>
            <a:endParaRPr lang="en-US"/>
          </a:p>
        </p:txBody>
      </p:sp>
    </p:spTree>
    <p:extLst>
      <p:ext uri="{BB962C8B-B14F-4D97-AF65-F5344CB8AC3E}">
        <p14:creationId xmlns:p14="http://schemas.microsoft.com/office/powerpoint/2010/main" val="469730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827F239-77F2-4EB5-8D81-8957A2061F28}"/>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D0D4A370-A9DB-4885-97B1-8715E3687F2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2CF38E8-03BD-459B-93F0-496A209EAD54}"/>
              </a:ext>
            </a:extLst>
          </p:cNvPr>
          <p:cNvSpPr>
            <a:spLocks noGrp="1"/>
          </p:cNvSpPr>
          <p:nvPr>
            <p:ph type="sldNum" sz="quarter" idx="12"/>
          </p:nvPr>
        </p:nvSpPr>
        <p:spPr/>
        <p:txBody>
          <a:bodyPr/>
          <a:lstStyle/>
          <a:p>
            <a:fld id="{BFAEA426-E1FD-4330-9CDE-9508A62DC627}" type="slidenum">
              <a:rPr lang="en-US" smtClean="0"/>
              <a:t>‹#›</a:t>
            </a:fld>
            <a:endParaRPr lang="en-US"/>
          </a:p>
        </p:txBody>
      </p:sp>
    </p:spTree>
    <p:extLst>
      <p:ext uri="{BB962C8B-B14F-4D97-AF65-F5344CB8AC3E}">
        <p14:creationId xmlns:p14="http://schemas.microsoft.com/office/powerpoint/2010/main" val="16648837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1EBD6-A7B7-408D-B73B-ED9E2BA1903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AE548B9-4091-40EE-8903-C5897648C08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E0B6E67-A221-4B9C-8C04-FF6963B3B1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A2688E0-9262-4279-8A84-FC5EAB832D3F}"/>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2C292757-6347-4C8A-A227-059797715AC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FB6B0D-DC6C-4AB3-A852-FB810365FA59}"/>
              </a:ext>
            </a:extLst>
          </p:cNvPr>
          <p:cNvSpPr>
            <a:spLocks noGrp="1"/>
          </p:cNvSpPr>
          <p:nvPr>
            <p:ph type="sldNum" sz="quarter" idx="12"/>
          </p:nvPr>
        </p:nvSpPr>
        <p:spPr/>
        <p:txBody>
          <a:bodyPr/>
          <a:lstStyle/>
          <a:p>
            <a:fld id="{BFAEA426-E1FD-4330-9CDE-9508A62DC627}" type="slidenum">
              <a:rPr lang="en-US" smtClean="0"/>
              <a:t>‹#›</a:t>
            </a:fld>
            <a:endParaRPr lang="en-US"/>
          </a:p>
        </p:txBody>
      </p:sp>
    </p:spTree>
    <p:extLst>
      <p:ext uri="{BB962C8B-B14F-4D97-AF65-F5344CB8AC3E}">
        <p14:creationId xmlns:p14="http://schemas.microsoft.com/office/powerpoint/2010/main" val="14787761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4A75D-8192-4ED9-8B33-505E8DFF58D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05E4870-E04C-4E67-8BD5-2755D954C1C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AE71846-FB98-409C-8917-06FBC658D4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0ADB75-BACF-4F9E-BFA4-A245396D7AB2}"/>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85C05D45-BE29-477F-8BD0-6A38CE9D8ED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804711-C2B8-4E1C-85A4-50B50CDD1ABB}"/>
              </a:ext>
            </a:extLst>
          </p:cNvPr>
          <p:cNvSpPr>
            <a:spLocks noGrp="1"/>
          </p:cNvSpPr>
          <p:nvPr>
            <p:ph type="sldNum" sz="quarter" idx="12"/>
          </p:nvPr>
        </p:nvSpPr>
        <p:spPr/>
        <p:txBody>
          <a:bodyPr/>
          <a:lstStyle/>
          <a:p>
            <a:fld id="{BFAEA426-E1FD-4330-9CDE-9508A62DC627}" type="slidenum">
              <a:rPr lang="en-US" smtClean="0"/>
              <a:t>‹#›</a:t>
            </a:fld>
            <a:endParaRPr lang="en-US"/>
          </a:p>
        </p:txBody>
      </p:sp>
    </p:spTree>
    <p:extLst>
      <p:ext uri="{BB962C8B-B14F-4D97-AF65-F5344CB8AC3E}">
        <p14:creationId xmlns:p14="http://schemas.microsoft.com/office/powerpoint/2010/main" val="35079726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1.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FDF769-AA2C-4CBA-90C5-C9623ED2FE9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4060795-1865-4FEC-8E63-7CB297C0E3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D770F1-21B7-4C0F-90EE-FCD1E2DBC3D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A0BC1C23-F728-449E-B7F7-0CC6C9E7089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514BBE7-7B74-47C8-B3AB-F33DB91EC9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AEA426-E1FD-4330-9CDE-9508A62DC627}" type="slidenum">
              <a:rPr lang="en-US" smtClean="0"/>
              <a:t>‹#›</a:t>
            </a:fld>
            <a:endParaRPr lang="en-US"/>
          </a:p>
        </p:txBody>
      </p:sp>
    </p:spTree>
    <p:extLst>
      <p:ext uri="{BB962C8B-B14F-4D97-AF65-F5344CB8AC3E}">
        <p14:creationId xmlns:p14="http://schemas.microsoft.com/office/powerpoint/2010/main" val="1012331811"/>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4847FC-A652-425F-B5C6-2886106B834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8429A48-22A9-4E02-A876-7C5FFF77A7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470211-7D1E-46AA-886F-801DD883D37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E236776B-FFB6-46DD-88F0-0AE05883CD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Presented by: Kimberly Smucker Cash, CFA, CPA, CAIA, CIPM</a:t>
            </a:r>
          </a:p>
        </p:txBody>
      </p:sp>
      <p:sp>
        <p:nvSpPr>
          <p:cNvPr id="6" name="Slide Number Placeholder 5">
            <a:extLst>
              <a:ext uri="{FF2B5EF4-FFF2-40B4-BE49-F238E27FC236}">
                <a16:creationId xmlns:a16="http://schemas.microsoft.com/office/drawing/2014/main" id="{D60193CA-5C8B-48FC-96B7-EB86226F80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B5A76B-2C68-44C1-9738-F8EC67336EBB}" type="slidenum">
              <a:rPr lang="en-US" smtClean="0"/>
              <a:t>‹#›</a:t>
            </a:fld>
            <a:endParaRPr lang="en-US"/>
          </a:p>
        </p:txBody>
      </p:sp>
      <p:sp>
        <p:nvSpPr>
          <p:cNvPr id="7" name="Freeform 6">
            <a:extLst>
              <a:ext uri="{FF2B5EF4-FFF2-40B4-BE49-F238E27FC236}">
                <a16:creationId xmlns:a16="http://schemas.microsoft.com/office/drawing/2014/main" id="{601017D3-917F-4423-9EB6-2824CF4A6AFB}"/>
              </a:ext>
            </a:extLst>
          </p:cNvPr>
          <p:cNvSpPr/>
          <p:nvPr userDrawn="1"/>
        </p:nvSpPr>
        <p:spPr bwMode="auto">
          <a:xfrm>
            <a:off x="1" y="-2"/>
            <a:ext cx="12210898" cy="1329665"/>
          </a:xfrm>
          <a:custGeom>
            <a:avLst/>
            <a:gdLst>
              <a:gd name="connsiteX0" fmla="*/ 10000 w 19429"/>
              <a:gd name="connsiteY0" fmla="*/ 0 h 10000"/>
              <a:gd name="connsiteX1" fmla="*/ 0 w 19429"/>
              <a:gd name="connsiteY1" fmla="*/ 0 h 10000"/>
              <a:gd name="connsiteX2" fmla="*/ 0 w 19429"/>
              <a:gd name="connsiteY2" fmla="*/ 9426 h 10000"/>
              <a:gd name="connsiteX3" fmla="*/ 1637 w 19429"/>
              <a:gd name="connsiteY3" fmla="*/ 9426 h 10000"/>
              <a:gd name="connsiteX4" fmla="*/ 1950 w 19429"/>
              <a:gd name="connsiteY4" fmla="*/ 9976 h 10000"/>
              <a:gd name="connsiteX5" fmla="*/ 1950 w 19429"/>
              <a:gd name="connsiteY5" fmla="*/ 9976 h 10000"/>
              <a:gd name="connsiteX6" fmla="*/ 1957 w 19429"/>
              <a:gd name="connsiteY6" fmla="*/ 9982 h 10000"/>
              <a:gd name="connsiteX7" fmla="*/ 1967 w 19429"/>
              <a:gd name="connsiteY7" fmla="*/ 9991 h 10000"/>
              <a:gd name="connsiteX8" fmla="*/ 1977 w 19429"/>
              <a:gd name="connsiteY8" fmla="*/ 10000 h 10000"/>
              <a:gd name="connsiteX9" fmla="*/ 1986 w 19429"/>
              <a:gd name="connsiteY9" fmla="*/ 10000 h 10000"/>
              <a:gd name="connsiteX10" fmla="*/ 1997 w 19429"/>
              <a:gd name="connsiteY10" fmla="*/ 10000 h 10000"/>
              <a:gd name="connsiteX11" fmla="*/ 2005 w 19429"/>
              <a:gd name="connsiteY11" fmla="*/ 9991 h 10000"/>
              <a:gd name="connsiteX12" fmla="*/ 2016 w 19429"/>
              <a:gd name="connsiteY12" fmla="*/ 9982 h 10000"/>
              <a:gd name="connsiteX13" fmla="*/ 2023 w 19429"/>
              <a:gd name="connsiteY13" fmla="*/ 9976 h 10000"/>
              <a:gd name="connsiteX14" fmla="*/ 2335 w 19429"/>
              <a:gd name="connsiteY14" fmla="*/ 9426 h 10000"/>
              <a:gd name="connsiteX15" fmla="*/ 19429 w 19429"/>
              <a:gd name="connsiteY15" fmla="*/ 9380 h 10000"/>
              <a:gd name="connsiteX16" fmla="*/ 10000 w 19429"/>
              <a:gd name="connsiteY16" fmla="*/ 0 h 10000"/>
              <a:gd name="connsiteX0" fmla="*/ 10000 w 19429"/>
              <a:gd name="connsiteY0" fmla="*/ 0 h 10000"/>
              <a:gd name="connsiteX1" fmla="*/ 0 w 19429"/>
              <a:gd name="connsiteY1" fmla="*/ 0 h 10000"/>
              <a:gd name="connsiteX2" fmla="*/ 0 w 19429"/>
              <a:gd name="connsiteY2" fmla="*/ 9426 h 10000"/>
              <a:gd name="connsiteX3" fmla="*/ 1637 w 19429"/>
              <a:gd name="connsiteY3" fmla="*/ 9426 h 10000"/>
              <a:gd name="connsiteX4" fmla="*/ 1950 w 19429"/>
              <a:gd name="connsiteY4" fmla="*/ 9976 h 10000"/>
              <a:gd name="connsiteX5" fmla="*/ 1950 w 19429"/>
              <a:gd name="connsiteY5" fmla="*/ 9976 h 10000"/>
              <a:gd name="connsiteX6" fmla="*/ 1957 w 19429"/>
              <a:gd name="connsiteY6" fmla="*/ 9982 h 10000"/>
              <a:gd name="connsiteX7" fmla="*/ 1967 w 19429"/>
              <a:gd name="connsiteY7" fmla="*/ 9991 h 10000"/>
              <a:gd name="connsiteX8" fmla="*/ 1977 w 19429"/>
              <a:gd name="connsiteY8" fmla="*/ 10000 h 10000"/>
              <a:gd name="connsiteX9" fmla="*/ 1986 w 19429"/>
              <a:gd name="connsiteY9" fmla="*/ 10000 h 10000"/>
              <a:gd name="connsiteX10" fmla="*/ 1997 w 19429"/>
              <a:gd name="connsiteY10" fmla="*/ 10000 h 10000"/>
              <a:gd name="connsiteX11" fmla="*/ 2005 w 19429"/>
              <a:gd name="connsiteY11" fmla="*/ 9991 h 10000"/>
              <a:gd name="connsiteX12" fmla="*/ 2016 w 19429"/>
              <a:gd name="connsiteY12" fmla="*/ 9982 h 10000"/>
              <a:gd name="connsiteX13" fmla="*/ 2023 w 19429"/>
              <a:gd name="connsiteY13" fmla="*/ 9976 h 10000"/>
              <a:gd name="connsiteX14" fmla="*/ 2335 w 19429"/>
              <a:gd name="connsiteY14" fmla="*/ 9426 h 10000"/>
              <a:gd name="connsiteX15" fmla="*/ 19429 w 19429"/>
              <a:gd name="connsiteY15" fmla="*/ 9380 h 10000"/>
              <a:gd name="connsiteX16" fmla="*/ 10000 w 19429"/>
              <a:gd name="connsiteY16" fmla="*/ 0 h 10000"/>
              <a:gd name="connsiteX0" fmla="*/ 10000 w 19429"/>
              <a:gd name="connsiteY0" fmla="*/ 0 h 10000"/>
              <a:gd name="connsiteX1" fmla="*/ 0 w 19429"/>
              <a:gd name="connsiteY1" fmla="*/ 0 h 10000"/>
              <a:gd name="connsiteX2" fmla="*/ 0 w 19429"/>
              <a:gd name="connsiteY2" fmla="*/ 9426 h 10000"/>
              <a:gd name="connsiteX3" fmla="*/ 1637 w 19429"/>
              <a:gd name="connsiteY3" fmla="*/ 9426 h 10000"/>
              <a:gd name="connsiteX4" fmla="*/ 1950 w 19429"/>
              <a:gd name="connsiteY4" fmla="*/ 9976 h 10000"/>
              <a:gd name="connsiteX5" fmla="*/ 1950 w 19429"/>
              <a:gd name="connsiteY5" fmla="*/ 9976 h 10000"/>
              <a:gd name="connsiteX6" fmla="*/ 1957 w 19429"/>
              <a:gd name="connsiteY6" fmla="*/ 9982 h 10000"/>
              <a:gd name="connsiteX7" fmla="*/ 1967 w 19429"/>
              <a:gd name="connsiteY7" fmla="*/ 9991 h 10000"/>
              <a:gd name="connsiteX8" fmla="*/ 1977 w 19429"/>
              <a:gd name="connsiteY8" fmla="*/ 10000 h 10000"/>
              <a:gd name="connsiteX9" fmla="*/ 1986 w 19429"/>
              <a:gd name="connsiteY9" fmla="*/ 10000 h 10000"/>
              <a:gd name="connsiteX10" fmla="*/ 1997 w 19429"/>
              <a:gd name="connsiteY10" fmla="*/ 10000 h 10000"/>
              <a:gd name="connsiteX11" fmla="*/ 2005 w 19429"/>
              <a:gd name="connsiteY11" fmla="*/ 9991 h 10000"/>
              <a:gd name="connsiteX12" fmla="*/ 2016 w 19429"/>
              <a:gd name="connsiteY12" fmla="*/ 9982 h 10000"/>
              <a:gd name="connsiteX13" fmla="*/ 2023 w 19429"/>
              <a:gd name="connsiteY13" fmla="*/ 9976 h 10000"/>
              <a:gd name="connsiteX14" fmla="*/ 2335 w 19429"/>
              <a:gd name="connsiteY14" fmla="*/ 9426 h 10000"/>
              <a:gd name="connsiteX15" fmla="*/ 19429 w 19429"/>
              <a:gd name="connsiteY15" fmla="*/ 9380 h 10000"/>
              <a:gd name="connsiteX16" fmla="*/ 10000 w 19429"/>
              <a:gd name="connsiteY16" fmla="*/ 0 h 10000"/>
              <a:gd name="connsiteX0" fmla="*/ 10000 w 19429"/>
              <a:gd name="connsiteY0" fmla="*/ 0 h 10000"/>
              <a:gd name="connsiteX1" fmla="*/ 0 w 19429"/>
              <a:gd name="connsiteY1" fmla="*/ 0 h 10000"/>
              <a:gd name="connsiteX2" fmla="*/ 0 w 19429"/>
              <a:gd name="connsiteY2" fmla="*/ 9426 h 10000"/>
              <a:gd name="connsiteX3" fmla="*/ 1637 w 19429"/>
              <a:gd name="connsiteY3" fmla="*/ 9426 h 10000"/>
              <a:gd name="connsiteX4" fmla="*/ 1950 w 19429"/>
              <a:gd name="connsiteY4" fmla="*/ 9976 h 10000"/>
              <a:gd name="connsiteX5" fmla="*/ 1950 w 19429"/>
              <a:gd name="connsiteY5" fmla="*/ 9976 h 10000"/>
              <a:gd name="connsiteX6" fmla="*/ 1957 w 19429"/>
              <a:gd name="connsiteY6" fmla="*/ 9982 h 10000"/>
              <a:gd name="connsiteX7" fmla="*/ 1967 w 19429"/>
              <a:gd name="connsiteY7" fmla="*/ 9991 h 10000"/>
              <a:gd name="connsiteX8" fmla="*/ 1977 w 19429"/>
              <a:gd name="connsiteY8" fmla="*/ 10000 h 10000"/>
              <a:gd name="connsiteX9" fmla="*/ 1986 w 19429"/>
              <a:gd name="connsiteY9" fmla="*/ 10000 h 10000"/>
              <a:gd name="connsiteX10" fmla="*/ 1997 w 19429"/>
              <a:gd name="connsiteY10" fmla="*/ 10000 h 10000"/>
              <a:gd name="connsiteX11" fmla="*/ 2005 w 19429"/>
              <a:gd name="connsiteY11" fmla="*/ 9991 h 10000"/>
              <a:gd name="connsiteX12" fmla="*/ 2016 w 19429"/>
              <a:gd name="connsiteY12" fmla="*/ 9982 h 10000"/>
              <a:gd name="connsiteX13" fmla="*/ 2023 w 19429"/>
              <a:gd name="connsiteY13" fmla="*/ 9976 h 10000"/>
              <a:gd name="connsiteX14" fmla="*/ 2335 w 19429"/>
              <a:gd name="connsiteY14" fmla="*/ 9426 h 10000"/>
              <a:gd name="connsiteX15" fmla="*/ 19429 w 19429"/>
              <a:gd name="connsiteY15" fmla="*/ 9380 h 10000"/>
              <a:gd name="connsiteX16" fmla="*/ 10000 w 19429"/>
              <a:gd name="connsiteY16" fmla="*/ 0 h 10000"/>
              <a:gd name="connsiteX0" fmla="*/ 17577 w 19689"/>
              <a:gd name="connsiteY0" fmla="*/ 0 h 10000"/>
              <a:gd name="connsiteX1" fmla="*/ 0 w 19689"/>
              <a:gd name="connsiteY1" fmla="*/ 0 h 10000"/>
              <a:gd name="connsiteX2" fmla="*/ 0 w 19689"/>
              <a:gd name="connsiteY2" fmla="*/ 9426 h 10000"/>
              <a:gd name="connsiteX3" fmla="*/ 1637 w 19689"/>
              <a:gd name="connsiteY3" fmla="*/ 9426 h 10000"/>
              <a:gd name="connsiteX4" fmla="*/ 1950 w 19689"/>
              <a:gd name="connsiteY4" fmla="*/ 9976 h 10000"/>
              <a:gd name="connsiteX5" fmla="*/ 1950 w 19689"/>
              <a:gd name="connsiteY5" fmla="*/ 9976 h 10000"/>
              <a:gd name="connsiteX6" fmla="*/ 1957 w 19689"/>
              <a:gd name="connsiteY6" fmla="*/ 9982 h 10000"/>
              <a:gd name="connsiteX7" fmla="*/ 1967 w 19689"/>
              <a:gd name="connsiteY7" fmla="*/ 9991 h 10000"/>
              <a:gd name="connsiteX8" fmla="*/ 1977 w 19689"/>
              <a:gd name="connsiteY8" fmla="*/ 10000 h 10000"/>
              <a:gd name="connsiteX9" fmla="*/ 1986 w 19689"/>
              <a:gd name="connsiteY9" fmla="*/ 10000 h 10000"/>
              <a:gd name="connsiteX10" fmla="*/ 1997 w 19689"/>
              <a:gd name="connsiteY10" fmla="*/ 10000 h 10000"/>
              <a:gd name="connsiteX11" fmla="*/ 2005 w 19689"/>
              <a:gd name="connsiteY11" fmla="*/ 9991 h 10000"/>
              <a:gd name="connsiteX12" fmla="*/ 2016 w 19689"/>
              <a:gd name="connsiteY12" fmla="*/ 9982 h 10000"/>
              <a:gd name="connsiteX13" fmla="*/ 2023 w 19689"/>
              <a:gd name="connsiteY13" fmla="*/ 9976 h 10000"/>
              <a:gd name="connsiteX14" fmla="*/ 2335 w 19689"/>
              <a:gd name="connsiteY14" fmla="*/ 9426 h 10000"/>
              <a:gd name="connsiteX15" fmla="*/ 19429 w 19689"/>
              <a:gd name="connsiteY15" fmla="*/ 9380 h 10000"/>
              <a:gd name="connsiteX16" fmla="*/ 17577 w 19689"/>
              <a:gd name="connsiteY16" fmla="*/ 0 h 10000"/>
              <a:gd name="connsiteX0" fmla="*/ 19429 w 19429"/>
              <a:gd name="connsiteY0" fmla="*/ 9380 h 10000"/>
              <a:gd name="connsiteX1" fmla="*/ 0 w 19429"/>
              <a:gd name="connsiteY1" fmla="*/ 0 h 10000"/>
              <a:gd name="connsiteX2" fmla="*/ 0 w 19429"/>
              <a:gd name="connsiteY2" fmla="*/ 9426 h 10000"/>
              <a:gd name="connsiteX3" fmla="*/ 1637 w 19429"/>
              <a:gd name="connsiteY3" fmla="*/ 9426 h 10000"/>
              <a:gd name="connsiteX4" fmla="*/ 1950 w 19429"/>
              <a:gd name="connsiteY4" fmla="*/ 9976 h 10000"/>
              <a:gd name="connsiteX5" fmla="*/ 1950 w 19429"/>
              <a:gd name="connsiteY5" fmla="*/ 9976 h 10000"/>
              <a:gd name="connsiteX6" fmla="*/ 1957 w 19429"/>
              <a:gd name="connsiteY6" fmla="*/ 9982 h 10000"/>
              <a:gd name="connsiteX7" fmla="*/ 1967 w 19429"/>
              <a:gd name="connsiteY7" fmla="*/ 9991 h 10000"/>
              <a:gd name="connsiteX8" fmla="*/ 1977 w 19429"/>
              <a:gd name="connsiteY8" fmla="*/ 10000 h 10000"/>
              <a:gd name="connsiteX9" fmla="*/ 1986 w 19429"/>
              <a:gd name="connsiteY9" fmla="*/ 10000 h 10000"/>
              <a:gd name="connsiteX10" fmla="*/ 1997 w 19429"/>
              <a:gd name="connsiteY10" fmla="*/ 10000 h 10000"/>
              <a:gd name="connsiteX11" fmla="*/ 2005 w 19429"/>
              <a:gd name="connsiteY11" fmla="*/ 9991 h 10000"/>
              <a:gd name="connsiteX12" fmla="*/ 2016 w 19429"/>
              <a:gd name="connsiteY12" fmla="*/ 9982 h 10000"/>
              <a:gd name="connsiteX13" fmla="*/ 2023 w 19429"/>
              <a:gd name="connsiteY13" fmla="*/ 9976 h 10000"/>
              <a:gd name="connsiteX14" fmla="*/ 2335 w 19429"/>
              <a:gd name="connsiteY14" fmla="*/ 9426 h 10000"/>
              <a:gd name="connsiteX15" fmla="*/ 19429 w 19429"/>
              <a:gd name="connsiteY15" fmla="*/ 9380 h 10000"/>
              <a:gd name="connsiteX0" fmla="*/ 19429 w 19837"/>
              <a:gd name="connsiteY0" fmla="*/ 9452 h 10072"/>
              <a:gd name="connsiteX1" fmla="*/ 13302 w 19837"/>
              <a:gd name="connsiteY1" fmla="*/ 5367 h 10072"/>
              <a:gd name="connsiteX2" fmla="*/ 0 w 19837"/>
              <a:gd name="connsiteY2" fmla="*/ 72 h 10072"/>
              <a:gd name="connsiteX3" fmla="*/ 0 w 19837"/>
              <a:gd name="connsiteY3" fmla="*/ 9498 h 10072"/>
              <a:gd name="connsiteX4" fmla="*/ 1637 w 19837"/>
              <a:gd name="connsiteY4" fmla="*/ 9498 h 10072"/>
              <a:gd name="connsiteX5" fmla="*/ 1950 w 19837"/>
              <a:gd name="connsiteY5" fmla="*/ 10048 h 10072"/>
              <a:gd name="connsiteX6" fmla="*/ 1950 w 19837"/>
              <a:gd name="connsiteY6" fmla="*/ 10048 h 10072"/>
              <a:gd name="connsiteX7" fmla="*/ 1957 w 19837"/>
              <a:gd name="connsiteY7" fmla="*/ 10054 h 10072"/>
              <a:gd name="connsiteX8" fmla="*/ 1967 w 19837"/>
              <a:gd name="connsiteY8" fmla="*/ 10063 h 10072"/>
              <a:gd name="connsiteX9" fmla="*/ 1977 w 19837"/>
              <a:gd name="connsiteY9" fmla="*/ 10072 h 10072"/>
              <a:gd name="connsiteX10" fmla="*/ 1986 w 19837"/>
              <a:gd name="connsiteY10" fmla="*/ 10072 h 10072"/>
              <a:gd name="connsiteX11" fmla="*/ 1997 w 19837"/>
              <a:gd name="connsiteY11" fmla="*/ 10072 h 10072"/>
              <a:gd name="connsiteX12" fmla="*/ 2005 w 19837"/>
              <a:gd name="connsiteY12" fmla="*/ 10063 h 10072"/>
              <a:gd name="connsiteX13" fmla="*/ 2016 w 19837"/>
              <a:gd name="connsiteY13" fmla="*/ 10054 h 10072"/>
              <a:gd name="connsiteX14" fmla="*/ 2023 w 19837"/>
              <a:gd name="connsiteY14" fmla="*/ 10048 h 10072"/>
              <a:gd name="connsiteX15" fmla="*/ 2335 w 19837"/>
              <a:gd name="connsiteY15" fmla="*/ 9498 h 10072"/>
              <a:gd name="connsiteX16" fmla="*/ 19429 w 19837"/>
              <a:gd name="connsiteY16" fmla="*/ 9452 h 10072"/>
              <a:gd name="connsiteX0" fmla="*/ 19429 w 21207"/>
              <a:gd name="connsiteY0" fmla="*/ 9617 h 10237"/>
              <a:gd name="connsiteX1" fmla="*/ 19159 w 21207"/>
              <a:gd name="connsiteY1" fmla="*/ 1987 h 10237"/>
              <a:gd name="connsiteX2" fmla="*/ 0 w 21207"/>
              <a:gd name="connsiteY2" fmla="*/ 237 h 10237"/>
              <a:gd name="connsiteX3" fmla="*/ 0 w 21207"/>
              <a:gd name="connsiteY3" fmla="*/ 9663 h 10237"/>
              <a:gd name="connsiteX4" fmla="*/ 1637 w 21207"/>
              <a:gd name="connsiteY4" fmla="*/ 9663 h 10237"/>
              <a:gd name="connsiteX5" fmla="*/ 1950 w 21207"/>
              <a:gd name="connsiteY5" fmla="*/ 10213 h 10237"/>
              <a:gd name="connsiteX6" fmla="*/ 1950 w 21207"/>
              <a:gd name="connsiteY6" fmla="*/ 10213 h 10237"/>
              <a:gd name="connsiteX7" fmla="*/ 1957 w 21207"/>
              <a:gd name="connsiteY7" fmla="*/ 10219 h 10237"/>
              <a:gd name="connsiteX8" fmla="*/ 1967 w 21207"/>
              <a:gd name="connsiteY8" fmla="*/ 10228 h 10237"/>
              <a:gd name="connsiteX9" fmla="*/ 1977 w 21207"/>
              <a:gd name="connsiteY9" fmla="*/ 10237 h 10237"/>
              <a:gd name="connsiteX10" fmla="*/ 1986 w 21207"/>
              <a:gd name="connsiteY10" fmla="*/ 10237 h 10237"/>
              <a:gd name="connsiteX11" fmla="*/ 1997 w 21207"/>
              <a:gd name="connsiteY11" fmla="*/ 10237 h 10237"/>
              <a:gd name="connsiteX12" fmla="*/ 2005 w 21207"/>
              <a:gd name="connsiteY12" fmla="*/ 10228 h 10237"/>
              <a:gd name="connsiteX13" fmla="*/ 2016 w 21207"/>
              <a:gd name="connsiteY13" fmla="*/ 10219 h 10237"/>
              <a:gd name="connsiteX14" fmla="*/ 2023 w 21207"/>
              <a:gd name="connsiteY14" fmla="*/ 10213 h 10237"/>
              <a:gd name="connsiteX15" fmla="*/ 2335 w 21207"/>
              <a:gd name="connsiteY15" fmla="*/ 9663 h 10237"/>
              <a:gd name="connsiteX16" fmla="*/ 19429 w 21207"/>
              <a:gd name="connsiteY16" fmla="*/ 9617 h 10237"/>
              <a:gd name="connsiteX0" fmla="*/ 19429 w 21207"/>
              <a:gd name="connsiteY0" fmla="*/ 9517 h 10137"/>
              <a:gd name="connsiteX1" fmla="*/ 19159 w 21207"/>
              <a:gd name="connsiteY1" fmla="*/ 1887 h 10137"/>
              <a:gd name="connsiteX2" fmla="*/ 0 w 21207"/>
              <a:gd name="connsiteY2" fmla="*/ 137 h 10137"/>
              <a:gd name="connsiteX3" fmla="*/ 0 w 21207"/>
              <a:gd name="connsiteY3" fmla="*/ 9563 h 10137"/>
              <a:gd name="connsiteX4" fmla="*/ 1637 w 21207"/>
              <a:gd name="connsiteY4" fmla="*/ 9563 h 10137"/>
              <a:gd name="connsiteX5" fmla="*/ 1950 w 21207"/>
              <a:gd name="connsiteY5" fmla="*/ 10113 h 10137"/>
              <a:gd name="connsiteX6" fmla="*/ 1950 w 21207"/>
              <a:gd name="connsiteY6" fmla="*/ 10113 h 10137"/>
              <a:gd name="connsiteX7" fmla="*/ 1957 w 21207"/>
              <a:gd name="connsiteY7" fmla="*/ 10119 h 10137"/>
              <a:gd name="connsiteX8" fmla="*/ 1967 w 21207"/>
              <a:gd name="connsiteY8" fmla="*/ 10128 h 10137"/>
              <a:gd name="connsiteX9" fmla="*/ 1977 w 21207"/>
              <a:gd name="connsiteY9" fmla="*/ 10137 h 10137"/>
              <a:gd name="connsiteX10" fmla="*/ 1986 w 21207"/>
              <a:gd name="connsiteY10" fmla="*/ 10137 h 10137"/>
              <a:gd name="connsiteX11" fmla="*/ 1997 w 21207"/>
              <a:gd name="connsiteY11" fmla="*/ 10137 h 10137"/>
              <a:gd name="connsiteX12" fmla="*/ 2005 w 21207"/>
              <a:gd name="connsiteY12" fmla="*/ 10128 h 10137"/>
              <a:gd name="connsiteX13" fmla="*/ 2016 w 21207"/>
              <a:gd name="connsiteY13" fmla="*/ 10119 h 10137"/>
              <a:gd name="connsiteX14" fmla="*/ 2023 w 21207"/>
              <a:gd name="connsiteY14" fmla="*/ 10113 h 10137"/>
              <a:gd name="connsiteX15" fmla="*/ 2335 w 21207"/>
              <a:gd name="connsiteY15" fmla="*/ 9563 h 10137"/>
              <a:gd name="connsiteX16" fmla="*/ 19429 w 21207"/>
              <a:gd name="connsiteY16" fmla="*/ 9517 h 10137"/>
              <a:gd name="connsiteX0" fmla="*/ 19429 w 21124"/>
              <a:gd name="connsiteY0" fmla="*/ 9769 h 10389"/>
              <a:gd name="connsiteX1" fmla="*/ 19008 w 21124"/>
              <a:gd name="connsiteY1" fmla="*/ 389 h 10389"/>
              <a:gd name="connsiteX2" fmla="*/ 0 w 21124"/>
              <a:gd name="connsiteY2" fmla="*/ 389 h 10389"/>
              <a:gd name="connsiteX3" fmla="*/ 0 w 21124"/>
              <a:gd name="connsiteY3" fmla="*/ 9815 h 10389"/>
              <a:gd name="connsiteX4" fmla="*/ 1637 w 21124"/>
              <a:gd name="connsiteY4" fmla="*/ 9815 h 10389"/>
              <a:gd name="connsiteX5" fmla="*/ 1950 w 21124"/>
              <a:gd name="connsiteY5" fmla="*/ 10365 h 10389"/>
              <a:gd name="connsiteX6" fmla="*/ 1950 w 21124"/>
              <a:gd name="connsiteY6" fmla="*/ 10365 h 10389"/>
              <a:gd name="connsiteX7" fmla="*/ 1957 w 21124"/>
              <a:gd name="connsiteY7" fmla="*/ 10371 h 10389"/>
              <a:gd name="connsiteX8" fmla="*/ 1967 w 21124"/>
              <a:gd name="connsiteY8" fmla="*/ 10380 h 10389"/>
              <a:gd name="connsiteX9" fmla="*/ 1977 w 21124"/>
              <a:gd name="connsiteY9" fmla="*/ 10389 h 10389"/>
              <a:gd name="connsiteX10" fmla="*/ 1986 w 21124"/>
              <a:gd name="connsiteY10" fmla="*/ 10389 h 10389"/>
              <a:gd name="connsiteX11" fmla="*/ 1997 w 21124"/>
              <a:gd name="connsiteY11" fmla="*/ 10389 h 10389"/>
              <a:gd name="connsiteX12" fmla="*/ 2005 w 21124"/>
              <a:gd name="connsiteY12" fmla="*/ 10380 h 10389"/>
              <a:gd name="connsiteX13" fmla="*/ 2016 w 21124"/>
              <a:gd name="connsiteY13" fmla="*/ 10371 h 10389"/>
              <a:gd name="connsiteX14" fmla="*/ 2023 w 21124"/>
              <a:gd name="connsiteY14" fmla="*/ 10365 h 10389"/>
              <a:gd name="connsiteX15" fmla="*/ 2335 w 21124"/>
              <a:gd name="connsiteY15" fmla="*/ 9815 h 10389"/>
              <a:gd name="connsiteX16" fmla="*/ 19429 w 21124"/>
              <a:gd name="connsiteY16" fmla="*/ 9769 h 10389"/>
              <a:gd name="connsiteX0" fmla="*/ 19429 w 21124"/>
              <a:gd name="connsiteY0" fmla="*/ 9380 h 10000"/>
              <a:gd name="connsiteX1" fmla="*/ 19008 w 21124"/>
              <a:gd name="connsiteY1" fmla="*/ 0 h 10000"/>
              <a:gd name="connsiteX2" fmla="*/ 0 w 21124"/>
              <a:gd name="connsiteY2" fmla="*/ 0 h 10000"/>
              <a:gd name="connsiteX3" fmla="*/ 0 w 21124"/>
              <a:gd name="connsiteY3" fmla="*/ 9426 h 10000"/>
              <a:gd name="connsiteX4" fmla="*/ 1637 w 21124"/>
              <a:gd name="connsiteY4" fmla="*/ 9426 h 10000"/>
              <a:gd name="connsiteX5" fmla="*/ 1950 w 21124"/>
              <a:gd name="connsiteY5" fmla="*/ 9976 h 10000"/>
              <a:gd name="connsiteX6" fmla="*/ 1950 w 21124"/>
              <a:gd name="connsiteY6" fmla="*/ 9976 h 10000"/>
              <a:gd name="connsiteX7" fmla="*/ 1957 w 21124"/>
              <a:gd name="connsiteY7" fmla="*/ 9982 h 10000"/>
              <a:gd name="connsiteX8" fmla="*/ 1967 w 21124"/>
              <a:gd name="connsiteY8" fmla="*/ 9991 h 10000"/>
              <a:gd name="connsiteX9" fmla="*/ 1977 w 21124"/>
              <a:gd name="connsiteY9" fmla="*/ 10000 h 10000"/>
              <a:gd name="connsiteX10" fmla="*/ 1986 w 21124"/>
              <a:gd name="connsiteY10" fmla="*/ 10000 h 10000"/>
              <a:gd name="connsiteX11" fmla="*/ 1997 w 21124"/>
              <a:gd name="connsiteY11" fmla="*/ 10000 h 10000"/>
              <a:gd name="connsiteX12" fmla="*/ 2005 w 21124"/>
              <a:gd name="connsiteY12" fmla="*/ 9991 h 10000"/>
              <a:gd name="connsiteX13" fmla="*/ 2016 w 21124"/>
              <a:gd name="connsiteY13" fmla="*/ 9982 h 10000"/>
              <a:gd name="connsiteX14" fmla="*/ 2023 w 21124"/>
              <a:gd name="connsiteY14" fmla="*/ 9976 h 10000"/>
              <a:gd name="connsiteX15" fmla="*/ 2335 w 21124"/>
              <a:gd name="connsiteY15" fmla="*/ 9426 h 10000"/>
              <a:gd name="connsiteX16" fmla="*/ 19429 w 21124"/>
              <a:gd name="connsiteY16" fmla="*/ 9380 h 10000"/>
              <a:gd name="connsiteX0" fmla="*/ 19429 w 19429"/>
              <a:gd name="connsiteY0" fmla="*/ 9380 h 10000"/>
              <a:gd name="connsiteX1" fmla="*/ 19008 w 19429"/>
              <a:gd name="connsiteY1" fmla="*/ 0 h 10000"/>
              <a:gd name="connsiteX2" fmla="*/ 0 w 19429"/>
              <a:gd name="connsiteY2" fmla="*/ 0 h 10000"/>
              <a:gd name="connsiteX3" fmla="*/ 0 w 19429"/>
              <a:gd name="connsiteY3" fmla="*/ 9426 h 10000"/>
              <a:gd name="connsiteX4" fmla="*/ 1637 w 19429"/>
              <a:gd name="connsiteY4" fmla="*/ 9426 h 10000"/>
              <a:gd name="connsiteX5" fmla="*/ 1950 w 19429"/>
              <a:gd name="connsiteY5" fmla="*/ 9976 h 10000"/>
              <a:gd name="connsiteX6" fmla="*/ 1950 w 19429"/>
              <a:gd name="connsiteY6" fmla="*/ 9976 h 10000"/>
              <a:gd name="connsiteX7" fmla="*/ 1957 w 19429"/>
              <a:gd name="connsiteY7" fmla="*/ 9982 h 10000"/>
              <a:gd name="connsiteX8" fmla="*/ 1967 w 19429"/>
              <a:gd name="connsiteY8" fmla="*/ 9991 h 10000"/>
              <a:gd name="connsiteX9" fmla="*/ 1977 w 19429"/>
              <a:gd name="connsiteY9" fmla="*/ 10000 h 10000"/>
              <a:gd name="connsiteX10" fmla="*/ 1986 w 19429"/>
              <a:gd name="connsiteY10" fmla="*/ 10000 h 10000"/>
              <a:gd name="connsiteX11" fmla="*/ 1997 w 19429"/>
              <a:gd name="connsiteY11" fmla="*/ 10000 h 10000"/>
              <a:gd name="connsiteX12" fmla="*/ 2005 w 19429"/>
              <a:gd name="connsiteY12" fmla="*/ 9991 h 10000"/>
              <a:gd name="connsiteX13" fmla="*/ 2016 w 19429"/>
              <a:gd name="connsiteY13" fmla="*/ 9982 h 10000"/>
              <a:gd name="connsiteX14" fmla="*/ 2023 w 19429"/>
              <a:gd name="connsiteY14" fmla="*/ 9976 h 10000"/>
              <a:gd name="connsiteX15" fmla="*/ 2335 w 19429"/>
              <a:gd name="connsiteY15" fmla="*/ 9426 h 10000"/>
              <a:gd name="connsiteX16" fmla="*/ 19429 w 19429"/>
              <a:gd name="connsiteY16" fmla="*/ 9380 h 10000"/>
              <a:gd name="connsiteX0" fmla="*/ 19429 w 19464"/>
              <a:gd name="connsiteY0" fmla="*/ 9380 h 10000"/>
              <a:gd name="connsiteX1" fmla="*/ 19424 w 19464"/>
              <a:gd name="connsiteY1" fmla="*/ 46 h 10000"/>
              <a:gd name="connsiteX2" fmla="*/ 0 w 19464"/>
              <a:gd name="connsiteY2" fmla="*/ 0 h 10000"/>
              <a:gd name="connsiteX3" fmla="*/ 0 w 19464"/>
              <a:gd name="connsiteY3" fmla="*/ 9426 h 10000"/>
              <a:gd name="connsiteX4" fmla="*/ 1637 w 19464"/>
              <a:gd name="connsiteY4" fmla="*/ 9426 h 10000"/>
              <a:gd name="connsiteX5" fmla="*/ 1950 w 19464"/>
              <a:gd name="connsiteY5" fmla="*/ 9976 h 10000"/>
              <a:gd name="connsiteX6" fmla="*/ 1950 w 19464"/>
              <a:gd name="connsiteY6" fmla="*/ 9976 h 10000"/>
              <a:gd name="connsiteX7" fmla="*/ 1957 w 19464"/>
              <a:gd name="connsiteY7" fmla="*/ 9982 h 10000"/>
              <a:gd name="connsiteX8" fmla="*/ 1967 w 19464"/>
              <a:gd name="connsiteY8" fmla="*/ 9991 h 10000"/>
              <a:gd name="connsiteX9" fmla="*/ 1977 w 19464"/>
              <a:gd name="connsiteY9" fmla="*/ 10000 h 10000"/>
              <a:gd name="connsiteX10" fmla="*/ 1986 w 19464"/>
              <a:gd name="connsiteY10" fmla="*/ 10000 h 10000"/>
              <a:gd name="connsiteX11" fmla="*/ 1997 w 19464"/>
              <a:gd name="connsiteY11" fmla="*/ 10000 h 10000"/>
              <a:gd name="connsiteX12" fmla="*/ 2005 w 19464"/>
              <a:gd name="connsiteY12" fmla="*/ 9991 h 10000"/>
              <a:gd name="connsiteX13" fmla="*/ 2016 w 19464"/>
              <a:gd name="connsiteY13" fmla="*/ 9982 h 10000"/>
              <a:gd name="connsiteX14" fmla="*/ 2023 w 19464"/>
              <a:gd name="connsiteY14" fmla="*/ 9976 h 10000"/>
              <a:gd name="connsiteX15" fmla="*/ 2335 w 19464"/>
              <a:gd name="connsiteY15" fmla="*/ 9426 h 10000"/>
              <a:gd name="connsiteX16" fmla="*/ 19429 w 19464"/>
              <a:gd name="connsiteY16" fmla="*/ 9380 h 10000"/>
              <a:gd name="connsiteX0" fmla="*/ 19429 w 19464"/>
              <a:gd name="connsiteY0" fmla="*/ 9380 h 10000"/>
              <a:gd name="connsiteX1" fmla="*/ 19424 w 19464"/>
              <a:gd name="connsiteY1" fmla="*/ 46 h 10000"/>
              <a:gd name="connsiteX2" fmla="*/ 0 w 19464"/>
              <a:gd name="connsiteY2" fmla="*/ 0 h 10000"/>
              <a:gd name="connsiteX3" fmla="*/ 0 w 19464"/>
              <a:gd name="connsiteY3" fmla="*/ 9426 h 10000"/>
              <a:gd name="connsiteX4" fmla="*/ 1637 w 19464"/>
              <a:gd name="connsiteY4" fmla="*/ 9426 h 10000"/>
              <a:gd name="connsiteX5" fmla="*/ 1950 w 19464"/>
              <a:gd name="connsiteY5" fmla="*/ 9976 h 10000"/>
              <a:gd name="connsiteX6" fmla="*/ 1950 w 19464"/>
              <a:gd name="connsiteY6" fmla="*/ 9976 h 10000"/>
              <a:gd name="connsiteX7" fmla="*/ 1957 w 19464"/>
              <a:gd name="connsiteY7" fmla="*/ 9982 h 10000"/>
              <a:gd name="connsiteX8" fmla="*/ 1967 w 19464"/>
              <a:gd name="connsiteY8" fmla="*/ 9991 h 10000"/>
              <a:gd name="connsiteX9" fmla="*/ 1977 w 19464"/>
              <a:gd name="connsiteY9" fmla="*/ 10000 h 10000"/>
              <a:gd name="connsiteX10" fmla="*/ 1986 w 19464"/>
              <a:gd name="connsiteY10" fmla="*/ 10000 h 10000"/>
              <a:gd name="connsiteX11" fmla="*/ 1997 w 19464"/>
              <a:gd name="connsiteY11" fmla="*/ 10000 h 10000"/>
              <a:gd name="connsiteX12" fmla="*/ 2005 w 19464"/>
              <a:gd name="connsiteY12" fmla="*/ 9991 h 10000"/>
              <a:gd name="connsiteX13" fmla="*/ 2016 w 19464"/>
              <a:gd name="connsiteY13" fmla="*/ 9982 h 10000"/>
              <a:gd name="connsiteX14" fmla="*/ 2023 w 19464"/>
              <a:gd name="connsiteY14" fmla="*/ 9976 h 10000"/>
              <a:gd name="connsiteX15" fmla="*/ 2335 w 19464"/>
              <a:gd name="connsiteY15" fmla="*/ 9426 h 10000"/>
              <a:gd name="connsiteX16" fmla="*/ 19429 w 19464"/>
              <a:gd name="connsiteY16" fmla="*/ 9380 h 10000"/>
              <a:gd name="connsiteX0" fmla="*/ 19429 w 19429"/>
              <a:gd name="connsiteY0" fmla="*/ 9380 h 10000"/>
              <a:gd name="connsiteX1" fmla="*/ 19424 w 19429"/>
              <a:gd name="connsiteY1" fmla="*/ 46 h 10000"/>
              <a:gd name="connsiteX2" fmla="*/ 0 w 19429"/>
              <a:gd name="connsiteY2" fmla="*/ 0 h 10000"/>
              <a:gd name="connsiteX3" fmla="*/ 0 w 19429"/>
              <a:gd name="connsiteY3" fmla="*/ 9426 h 10000"/>
              <a:gd name="connsiteX4" fmla="*/ 1637 w 19429"/>
              <a:gd name="connsiteY4" fmla="*/ 9426 h 10000"/>
              <a:gd name="connsiteX5" fmla="*/ 1950 w 19429"/>
              <a:gd name="connsiteY5" fmla="*/ 9976 h 10000"/>
              <a:gd name="connsiteX6" fmla="*/ 1950 w 19429"/>
              <a:gd name="connsiteY6" fmla="*/ 9976 h 10000"/>
              <a:gd name="connsiteX7" fmla="*/ 1957 w 19429"/>
              <a:gd name="connsiteY7" fmla="*/ 9982 h 10000"/>
              <a:gd name="connsiteX8" fmla="*/ 1967 w 19429"/>
              <a:gd name="connsiteY8" fmla="*/ 9991 h 10000"/>
              <a:gd name="connsiteX9" fmla="*/ 1977 w 19429"/>
              <a:gd name="connsiteY9" fmla="*/ 10000 h 10000"/>
              <a:gd name="connsiteX10" fmla="*/ 1986 w 19429"/>
              <a:gd name="connsiteY10" fmla="*/ 10000 h 10000"/>
              <a:gd name="connsiteX11" fmla="*/ 1997 w 19429"/>
              <a:gd name="connsiteY11" fmla="*/ 10000 h 10000"/>
              <a:gd name="connsiteX12" fmla="*/ 2005 w 19429"/>
              <a:gd name="connsiteY12" fmla="*/ 9991 h 10000"/>
              <a:gd name="connsiteX13" fmla="*/ 2016 w 19429"/>
              <a:gd name="connsiteY13" fmla="*/ 9982 h 10000"/>
              <a:gd name="connsiteX14" fmla="*/ 2023 w 19429"/>
              <a:gd name="connsiteY14" fmla="*/ 9976 h 10000"/>
              <a:gd name="connsiteX15" fmla="*/ 2335 w 19429"/>
              <a:gd name="connsiteY15" fmla="*/ 9426 h 10000"/>
              <a:gd name="connsiteX16" fmla="*/ 19429 w 19429"/>
              <a:gd name="connsiteY16" fmla="*/ 9380 h 10000"/>
              <a:gd name="connsiteX0" fmla="*/ 19429 w 19429"/>
              <a:gd name="connsiteY0" fmla="*/ 9380 h 11057"/>
              <a:gd name="connsiteX1" fmla="*/ 19424 w 19429"/>
              <a:gd name="connsiteY1" fmla="*/ 46 h 11057"/>
              <a:gd name="connsiteX2" fmla="*/ 0 w 19429"/>
              <a:gd name="connsiteY2" fmla="*/ 0 h 11057"/>
              <a:gd name="connsiteX3" fmla="*/ 0 w 19429"/>
              <a:gd name="connsiteY3" fmla="*/ 9426 h 11057"/>
              <a:gd name="connsiteX4" fmla="*/ 1637 w 19429"/>
              <a:gd name="connsiteY4" fmla="*/ 9426 h 11057"/>
              <a:gd name="connsiteX5" fmla="*/ 1950 w 19429"/>
              <a:gd name="connsiteY5" fmla="*/ 9976 h 11057"/>
              <a:gd name="connsiteX6" fmla="*/ 1950 w 19429"/>
              <a:gd name="connsiteY6" fmla="*/ 9976 h 11057"/>
              <a:gd name="connsiteX7" fmla="*/ 1957 w 19429"/>
              <a:gd name="connsiteY7" fmla="*/ 9982 h 11057"/>
              <a:gd name="connsiteX8" fmla="*/ 1967 w 19429"/>
              <a:gd name="connsiteY8" fmla="*/ 9991 h 11057"/>
              <a:gd name="connsiteX9" fmla="*/ 1977 w 19429"/>
              <a:gd name="connsiteY9" fmla="*/ 10000 h 11057"/>
              <a:gd name="connsiteX10" fmla="*/ 1986 w 19429"/>
              <a:gd name="connsiteY10" fmla="*/ 10000 h 11057"/>
              <a:gd name="connsiteX11" fmla="*/ 1997 w 19429"/>
              <a:gd name="connsiteY11" fmla="*/ 10000 h 11057"/>
              <a:gd name="connsiteX12" fmla="*/ 2005 w 19429"/>
              <a:gd name="connsiteY12" fmla="*/ 9991 h 11057"/>
              <a:gd name="connsiteX13" fmla="*/ 2016 w 19429"/>
              <a:gd name="connsiteY13" fmla="*/ 9982 h 11057"/>
              <a:gd name="connsiteX14" fmla="*/ 2042 w 19429"/>
              <a:gd name="connsiteY14" fmla="*/ 11057 h 11057"/>
              <a:gd name="connsiteX15" fmla="*/ 2335 w 19429"/>
              <a:gd name="connsiteY15" fmla="*/ 9426 h 11057"/>
              <a:gd name="connsiteX16" fmla="*/ 19429 w 19429"/>
              <a:gd name="connsiteY16" fmla="*/ 9380 h 11057"/>
              <a:gd name="connsiteX0" fmla="*/ 19429 w 19429"/>
              <a:gd name="connsiteY0" fmla="*/ 9380 h 11063"/>
              <a:gd name="connsiteX1" fmla="*/ 19424 w 19429"/>
              <a:gd name="connsiteY1" fmla="*/ 46 h 11063"/>
              <a:gd name="connsiteX2" fmla="*/ 0 w 19429"/>
              <a:gd name="connsiteY2" fmla="*/ 0 h 11063"/>
              <a:gd name="connsiteX3" fmla="*/ 0 w 19429"/>
              <a:gd name="connsiteY3" fmla="*/ 9426 h 11063"/>
              <a:gd name="connsiteX4" fmla="*/ 1637 w 19429"/>
              <a:gd name="connsiteY4" fmla="*/ 9426 h 11063"/>
              <a:gd name="connsiteX5" fmla="*/ 1950 w 19429"/>
              <a:gd name="connsiteY5" fmla="*/ 9976 h 11063"/>
              <a:gd name="connsiteX6" fmla="*/ 1950 w 19429"/>
              <a:gd name="connsiteY6" fmla="*/ 9976 h 11063"/>
              <a:gd name="connsiteX7" fmla="*/ 1957 w 19429"/>
              <a:gd name="connsiteY7" fmla="*/ 9982 h 11063"/>
              <a:gd name="connsiteX8" fmla="*/ 1967 w 19429"/>
              <a:gd name="connsiteY8" fmla="*/ 9991 h 11063"/>
              <a:gd name="connsiteX9" fmla="*/ 1977 w 19429"/>
              <a:gd name="connsiteY9" fmla="*/ 10000 h 11063"/>
              <a:gd name="connsiteX10" fmla="*/ 1986 w 19429"/>
              <a:gd name="connsiteY10" fmla="*/ 10000 h 11063"/>
              <a:gd name="connsiteX11" fmla="*/ 1997 w 19429"/>
              <a:gd name="connsiteY11" fmla="*/ 10000 h 11063"/>
              <a:gd name="connsiteX12" fmla="*/ 2005 w 19429"/>
              <a:gd name="connsiteY12" fmla="*/ 9991 h 11063"/>
              <a:gd name="connsiteX13" fmla="*/ 2042 w 19429"/>
              <a:gd name="connsiteY13" fmla="*/ 11057 h 11063"/>
              <a:gd name="connsiteX14" fmla="*/ 2335 w 19429"/>
              <a:gd name="connsiteY14" fmla="*/ 9426 h 11063"/>
              <a:gd name="connsiteX15" fmla="*/ 19429 w 19429"/>
              <a:gd name="connsiteY15" fmla="*/ 9380 h 11063"/>
              <a:gd name="connsiteX0" fmla="*/ 19429 w 19429"/>
              <a:gd name="connsiteY0" fmla="*/ 9380 h 11063"/>
              <a:gd name="connsiteX1" fmla="*/ 19424 w 19429"/>
              <a:gd name="connsiteY1" fmla="*/ 46 h 11063"/>
              <a:gd name="connsiteX2" fmla="*/ 0 w 19429"/>
              <a:gd name="connsiteY2" fmla="*/ 0 h 11063"/>
              <a:gd name="connsiteX3" fmla="*/ 0 w 19429"/>
              <a:gd name="connsiteY3" fmla="*/ 9426 h 11063"/>
              <a:gd name="connsiteX4" fmla="*/ 1637 w 19429"/>
              <a:gd name="connsiteY4" fmla="*/ 9426 h 11063"/>
              <a:gd name="connsiteX5" fmla="*/ 1950 w 19429"/>
              <a:gd name="connsiteY5" fmla="*/ 9976 h 11063"/>
              <a:gd name="connsiteX6" fmla="*/ 1950 w 19429"/>
              <a:gd name="connsiteY6" fmla="*/ 9976 h 11063"/>
              <a:gd name="connsiteX7" fmla="*/ 1957 w 19429"/>
              <a:gd name="connsiteY7" fmla="*/ 9982 h 11063"/>
              <a:gd name="connsiteX8" fmla="*/ 1967 w 19429"/>
              <a:gd name="connsiteY8" fmla="*/ 9991 h 11063"/>
              <a:gd name="connsiteX9" fmla="*/ 1977 w 19429"/>
              <a:gd name="connsiteY9" fmla="*/ 10000 h 11063"/>
              <a:gd name="connsiteX10" fmla="*/ 1986 w 19429"/>
              <a:gd name="connsiteY10" fmla="*/ 10000 h 11063"/>
              <a:gd name="connsiteX11" fmla="*/ 1997 w 19429"/>
              <a:gd name="connsiteY11" fmla="*/ 10000 h 11063"/>
              <a:gd name="connsiteX12" fmla="*/ 2042 w 19429"/>
              <a:gd name="connsiteY12" fmla="*/ 11057 h 11063"/>
              <a:gd name="connsiteX13" fmla="*/ 2335 w 19429"/>
              <a:gd name="connsiteY13" fmla="*/ 9426 h 11063"/>
              <a:gd name="connsiteX14" fmla="*/ 19429 w 19429"/>
              <a:gd name="connsiteY14" fmla="*/ 9380 h 11063"/>
              <a:gd name="connsiteX0" fmla="*/ 19429 w 19429"/>
              <a:gd name="connsiteY0" fmla="*/ 9380 h 11057"/>
              <a:gd name="connsiteX1" fmla="*/ 19424 w 19429"/>
              <a:gd name="connsiteY1" fmla="*/ 46 h 11057"/>
              <a:gd name="connsiteX2" fmla="*/ 0 w 19429"/>
              <a:gd name="connsiteY2" fmla="*/ 0 h 11057"/>
              <a:gd name="connsiteX3" fmla="*/ 0 w 19429"/>
              <a:gd name="connsiteY3" fmla="*/ 9426 h 11057"/>
              <a:gd name="connsiteX4" fmla="*/ 1637 w 19429"/>
              <a:gd name="connsiteY4" fmla="*/ 9426 h 11057"/>
              <a:gd name="connsiteX5" fmla="*/ 1950 w 19429"/>
              <a:gd name="connsiteY5" fmla="*/ 9976 h 11057"/>
              <a:gd name="connsiteX6" fmla="*/ 1950 w 19429"/>
              <a:gd name="connsiteY6" fmla="*/ 9976 h 11057"/>
              <a:gd name="connsiteX7" fmla="*/ 1957 w 19429"/>
              <a:gd name="connsiteY7" fmla="*/ 9982 h 11057"/>
              <a:gd name="connsiteX8" fmla="*/ 1967 w 19429"/>
              <a:gd name="connsiteY8" fmla="*/ 9991 h 11057"/>
              <a:gd name="connsiteX9" fmla="*/ 1977 w 19429"/>
              <a:gd name="connsiteY9" fmla="*/ 10000 h 11057"/>
              <a:gd name="connsiteX10" fmla="*/ 1986 w 19429"/>
              <a:gd name="connsiteY10" fmla="*/ 10000 h 11057"/>
              <a:gd name="connsiteX11" fmla="*/ 2042 w 19429"/>
              <a:gd name="connsiteY11" fmla="*/ 11057 h 11057"/>
              <a:gd name="connsiteX12" fmla="*/ 2335 w 19429"/>
              <a:gd name="connsiteY12" fmla="*/ 9426 h 11057"/>
              <a:gd name="connsiteX13" fmla="*/ 19429 w 19429"/>
              <a:gd name="connsiteY13" fmla="*/ 9380 h 11057"/>
              <a:gd name="connsiteX0" fmla="*/ 19429 w 19429"/>
              <a:gd name="connsiteY0" fmla="*/ 9380 h 11057"/>
              <a:gd name="connsiteX1" fmla="*/ 19424 w 19429"/>
              <a:gd name="connsiteY1" fmla="*/ 46 h 11057"/>
              <a:gd name="connsiteX2" fmla="*/ 0 w 19429"/>
              <a:gd name="connsiteY2" fmla="*/ 0 h 11057"/>
              <a:gd name="connsiteX3" fmla="*/ 0 w 19429"/>
              <a:gd name="connsiteY3" fmla="*/ 9426 h 11057"/>
              <a:gd name="connsiteX4" fmla="*/ 1637 w 19429"/>
              <a:gd name="connsiteY4" fmla="*/ 9426 h 11057"/>
              <a:gd name="connsiteX5" fmla="*/ 1950 w 19429"/>
              <a:gd name="connsiteY5" fmla="*/ 9976 h 11057"/>
              <a:gd name="connsiteX6" fmla="*/ 1950 w 19429"/>
              <a:gd name="connsiteY6" fmla="*/ 9976 h 11057"/>
              <a:gd name="connsiteX7" fmla="*/ 1957 w 19429"/>
              <a:gd name="connsiteY7" fmla="*/ 9982 h 11057"/>
              <a:gd name="connsiteX8" fmla="*/ 1967 w 19429"/>
              <a:gd name="connsiteY8" fmla="*/ 9991 h 11057"/>
              <a:gd name="connsiteX9" fmla="*/ 1977 w 19429"/>
              <a:gd name="connsiteY9" fmla="*/ 10000 h 11057"/>
              <a:gd name="connsiteX10" fmla="*/ 2042 w 19429"/>
              <a:gd name="connsiteY10" fmla="*/ 11057 h 11057"/>
              <a:gd name="connsiteX11" fmla="*/ 2335 w 19429"/>
              <a:gd name="connsiteY11" fmla="*/ 9426 h 11057"/>
              <a:gd name="connsiteX12" fmla="*/ 19429 w 19429"/>
              <a:gd name="connsiteY12" fmla="*/ 9380 h 11057"/>
              <a:gd name="connsiteX0" fmla="*/ 19429 w 19429"/>
              <a:gd name="connsiteY0" fmla="*/ 9380 h 11063"/>
              <a:gd name="connsiteX1" fmla="*/ 19424 w 19429"/>
              <a:gd name="connsiteY1" fmla="*/ 46 h 11063"/>
              <a:gd name="connsiteX2" fmla="*/ 0 w 19429"/>
              <a:gd name="connsiteY2" fmla="*/ 0 h 11063"/>
              <a:gd name="connsiteX3" fmla="*/ 0 w 19429"/>
              <a:gd name="connsiteY3" fmla="*/ 9426 h 11063"/>
              <a:gd name="connsiteX4" fmla="*/ 1637 w 19429"/>
              <a:gd name="connsiteY4" fmla="*/ 9426 h 11063"/>
              <a:gd name="connsiteX5" fmla="*/ 1950 w 19429"/>
              <a:gd name="connsiteY5" fmla="*/ 9976 h 11063"/>
              <a:gd name="connsiteX6" fmla="*/ 1950 w 19429"/>
              <a:gd name="connsiteY6" fmla="*/ 9976 h 11063"/>
              <a:gd name="connsiteX7" fmla="*/ 1957 w 19429"/>
              <a:gd name="connsiteY7" fmla="*/ 9982 h 11063"/>
              <a:gd name="connsiteX8" fmla="*/ 1967 w 19429"/>
              <a:gd name="connsiteY8" fmla="*/ 9991 h 11063"/>
              <a:gd name="connsiteX9" fmla="*/ 2042 w 19429"/>
              <a:gd name="connsiteY9" fmla="*/ 11057 h 11063"/>
              <a:gd name="connsiteX10" fmla="*/ 2335 w 19429"/>
              <a:gd name="connsiteY10" fmla="*/ 9426 h 11063"/>
              <a:gd name="connsiteX11" fmla="*/ 19429 w 19429"/>
              <a:gd name="connsiteY11" fmla="*/ 9380 h 11063"/>
              <a:gd name="connsiteX0" fmla="*/ 19429 w 19429"/>
              <a:gd name="connsiteY0" fmla="*/ 9380 h 11818"/>
              <a:gd name="connsiteX1" fmla="*/ 19424 w 19429"/>
              <a:gd name="connsiteY1" fmla="*/ 46 h 11818"/>
              <a:gd name="connsiteX2" fmla="*/ 0 w 19429"/>
              <a:gd name="connsiteY2" fmla="*/ 0 h 11818"/>
              <a:gd name="connsiteX3" fmla="*/ 0 w 19429"/>
              <a:gd name="connsiteY3" fmla="*/ 9426 h 11818"/>
              <a:gd name="connsiteX4" fmla="*/ 1637 w 19429"/>
              <a:gd name="connsiteY4" fmla="*/ 9426 h 11818"/>
              <a:gd name="connsiteX5" fmla="*/ 1950 w 19429"/>
              <a:gd name="connsiteY5" fmla="*/ 9976 h 11818"/>
              <a:gd name="connsiteX6" fmla="*/ 1950 w 19429"/>
              <a:gd name="connsiteY6" fmla="*/ 9976 h 11818"/>
              <a:gd name="connsiteX7" fmla="*/ 1957 w 19429"/>
              <a:gd name="connsiteY7" fmla="*/ 9982 h 11818"/>
              <a:gd name="connsiteX8" fmla="*/ 1873 w 19429"/>
              <a:gd name="connsiteY8" fmla="*/ 11793 h 11818"/>
              <a:gd name="connsiteX9" fmla="*/ 2042 w 19429"/>
              <a:gd name="connsiteY9" fmla="*/ 11057 h 11818"/>
              <a:gd name="connsiteX10" fmla="*/ 2335 w 19429"/>
              <a:gd name="connsiteY10" fmla="*/ 9426 h 11818"/>
              <a:gd name="connsiteX11" fmla="*/ 19429 w 19429"/>
              <a:gd name="connsiteY11" fmla="*/ 9380 h 11818"/>
              <a:gd name="connsiteX0" fmla="*/ 19429 w 19429"/>
              <a:gd name="connsiteY0" fmla="*/ 9380 h 11063"/>
              <a:gd name="connsiteX1" fmla="*/ 19424 w 19429"/>
              <a:gd name="connsiteY1" fmla="*/ 46 h 11063"/>
              <a:gd name="connsiteX2" fmla="*/ 0 w 19429"/>
              <a:gd name="connsiteY2" fmla="*/ 0 h 11063"/>
              <a:gd name="connsiteX3" fmla="*/ 0 w 19429"/>
              <a:gd name="connsiteY3" fmla="*/ 9426 h 11063"/>
              <a:gd name="connsiteX4" fmla="*/ 1637 w 19429"/>
              <a:gd name="connsiteY4" fmla="*/ 9426 h 11063"/>
              <a:gd name="connsiteX5" fmla="*/ 1950 w 19429"/>
              <a:gd name="connsiteY5" fmla="*/ 9976 h 11063"/>
              <a:gd name="connsiteX6" fmla="*/ 1950 w 19429"/>
              <a:gd name="connsiteY6" fmla="*/ 9976 h 11063"/>
              <a:gd name="connsiteX7" fmla="*/ 1957 w 19429"/>
              <a:gd name="connsiteY7" fmla="*/ 9982 h 11063"/>
              <a:gd name="connsiteX8" fmla="*/ 2042 w 19429"/>
              <a:gd name="connsiteY8" fmla="*/ 11057 h 11063"/>
              <a:gd name="connsiteX9" fmla="*/ 2335 w 19429"/>
              <a:gd name="connsiteY9" fmla="*/ 9426 h 11063"/>
              <a:gd name="connsiteX10" fmla="*/ 19429 w 19429"/>
              <a:gd name="connsiteY10" fmla="*/ 9380 h 11063"/>
              <a:gd name="connsiteX0" fmla="*/ 19429 w 19429"/>
              <a:gd name="connsiteY0" fmla="*/ 9380 h 11063"/>
              <a:gd name="connsiteX1" fmla="*/ 19424 w 19429"/>
              <a:gd name="connsiteY1" fmla="*/ 46 h 11063"/>
              <a:gd name="connsiteX2" fmla="*/ 0 w 19429"/>
              <a:gd name="connsiteY2" fmla="*/ 0 h 11063"/>
              <a:gd name="connsiteX3" fmla="*/ 0 w 19429"/>
              <a:gd name="connsiteY3" fmla="*/ 9426 h 11063"/>
              <a:gd name="connsiteX4" fmla="*/ 1637 w 19429"/>
              <a:gd name="connsiteY4" fmla="*/ 9426 h 11063"/>
              <a:gd name="connsiteX5" fmla="*/ 1950 w 19429"/>
              <a:gd name="connsiteY5" fmla="*/ 9976 h 11063"/>
              <a:gd name="connsiteX6" fmla="*/ 1950 w 19429"/>
              <a:gd name="connsiteY6" fmla="*/ 9976 h 11063"/>
              <a:gd name="connsiteX7" fmla="*/ 2042 w 19429"/>
              <a:gd name="connsiteY7" fmla="*/ 11057 h 11063"/>
              <a:gd name="connsiteX8" fmla="*/ 2335 w 19429"/>
              <a:gd name="connsiteY8" fmla="*/ 9426 h 11063"/>
              <a:gd name="connsiteX9" fmla="*/ 19429 w 19429"/>
              <a:gd name="connsiteY9" fmla="*/ 9380 h 11063"/>
              <a:gd name="connsiteX0" fmla="*/ 19429 w 19429"/>
              <a:gd name="connsiteY0" fmla="*/ 9380 h 11057"/>
              <a:gd name="connsiteX1" fmla="*/ 19424 w 19429"/>
              <a:gd name="connsiteY1" fmla="*/ 46 h 11057"/>
              <a:gd name="connsiteX2" fmla="*/ 0 w 19429"/>
              <a:gd name="connsiteY2" fmla="*/ 0 h 11057"/>
              <a:gd name="connsiteX3" fmla="*/ 0 w 19429"/>
              <a:gd name="connsiteY3" fmla="*/ 9426 h 11057"/>
              <a:gd name="connsiteX4" fmla="*/ 1637 w 19429"/>
              <a:gd name="connsiteY4" fmla="*/ 9426 h 11057"/>
              <a:gd name="connsiteX5" fmla="*/ 1950 w 19429"/>
              <a:gd name="connsiteY5" fmla="*/ 9976 h 11057"/>
              <a:gd name="connsiteX6" fmla="*/ 2042 w 19429"/>
              <a:gd name="connsiteY6" fmla="*/ 11057 h 11057"/>
              <a:gd name="connsiteX7" fmla="*/ 2335 w 19429"/>
              <a:gd name="connsiteY7" fmla="*/ 9426 h 11057"/>
              <a:gd name="connsiteX8" fmla="*/ 19429 w 19429"/>
              <a:gd name="connsiteY8" fmla="*/ 9380 h 11057"/>
              <a:gd name="connsiteX0" fmla="*/ 19429 w 19429"/>
              <a:gd name="connsiteY0" fmla="*/ 9380 h 11057"/>
              <a:gd name="connsiteX1" fmla="*/ 19424 w 19429"/>
              <a:gd name="connsiteY1" fmla="*/ 46 h 11057"/>
              <a:gd name="connsiteX2" fmla="*/ 0 w 19429"/>
              <a:gd name="connsiteY2" fmla="*/ 0 h 11057"/>
              <a:gd name="connsiteX3" fmla="*/ 0 w 19429"/>
              <a:gd name="connsiteY3" fmla="*/ 9426 h 11057"/>
              <a:gd name="connsiteX4" fmla="*/ 1637 w 19429"/>
              <a:gd name="connsiteY4" fmla="*/ 9426 h 11057"/>
              <a:gd name="connsiteX5" fmla="*/ 2042 w 19429"/>
              <a:gd name="connsiteY5" fmla="*/ 11057 h 11057"/>
              <a:gd name="connsiteX6" fmla="*/ 2335 w 19429"/>
              <a:gd name="connsiteY6" fmla="*/ 9426 h 11057"/>
              <a:gd name="connsiteX7" fmla="*/ 19429 w 19429"/>
              <a:gd name="connsiteY7" fmla="*/ 9380 h 11057"/>
              <a:gd name="connsiteX0" fmla="*/ 19429 w 19429"/>
              <a:gd name="connsiteY0" fmla="*/ 9380 h 11237"/>
              <a:gd name="connsiteX1" fmla="*/ 19424 w 19429"/>
              <a:gd name="connsiteY1" fmla="*/ 46 h 11237"/>
              <a:gd name="connsiteX2" fmla="*/ 0 w 19429"/>
              <a:gd name="connsiteY2" fmla="*/ 0 h 11237"/>
              <a:gd name="connsiteX3" fmla="*/ 0 w 19429"/>
              <a:gd name="connsiteY3" fmla="*/ 9426 h 11237"/>
              <a:gd name="connsiteX4" fmla="*/ 1637 w 19429"/>
              <a:gd name="connsiteY4" fmla="*/ 9426 h 11237"/>
              <a:gd name="connsiteX5" fmla="*/ 1948 w 19429"/>
              <a:gd name="connsiteY5" fmla="*/ 11237 h 11237"/>
              <a:gd name="connsiteX6" fmla="*/ 2335 w 19429"/>
              <a:gd name="connsiteY6" fmla="*/ 9426 h 11237"/>
              <a:gd name="connsiteX7" fmla="*/ 19429 w 19429"/>
              <a:gd name="connsiteY7" fmla="*/ 9380 h 11237"/>
              <a:gd name="connsiteX0" fmla="*/ 19429 w 19429"/>
              <a:gd name="connsiteY0" fmla="*/ 9380 h 11237"/>
              <a:gd name="connsiteX1" fmla="*/ 19424 w 19429"/>
              <a:gd name="connsiteY1" fmla="*/ 46 h 11237"/>
              <a:gd name="connsiteX2" fmla="*/ 0 w 19429"/>
              <a:gd name="connsiteY2" fmla="*/ 0 h 11237"/>
              <a:gd name="connsiteX3" fmla="*/ 0 w 19429"/>
              <a:gd name="connsiteY3" fmla="*/ 9426 h 11237"/>
              <a:gd name="connsiteX4" fmla="*/ 1637 w 19429"/>
              <a:gd name="connsiteY4" fmla="*/ 9426 h 11237"/>
              <a:gd name="connsiteX5" fmla="*/ 2024 w 19429"/>
              <a:gd name="connsiteY5" fmla="*/ 11237 h 11237"/>
              <a:gd name="connsiteX6" fmla="*/ 2335 w 19429"/>
              <a:gd name="connsiteY6" fmla="*/ 9426 h 11237"/>
              <a:gd name="connsiteX7" fmla="*/ 19429 w 19429"/>
              <a:gd name="connsiteY7" fmla="*/ 9380 h 11237"/>
              <a:gd name="connsiteX0" fmla="*/ 19429 w 19429"/>
              <a:gd name="connsiteY0" fmla="*/ 9380 h 11327"/>
              <a:gd name="connsiteX1" fmla="*/ 19424 w 19429"/>
              <a:gd name="connsiteY1" fmla="*/ 46 h 11327"/>
              <a:gd name="connsiteX2" fmla="*/ 0 w 19429"/>
              <a:gd name="connsiteY2" fmla="*/ 0 h 11327"/>
              <a:gd name="connsiteX3" fmla="*/ 0 w 19429"/>
              <a:gd name="connsiteY3" fmla="*/ 9426 h 11327"/>
              <a:gd name="connsiteX4" fmla="*/ 1637 w 19429"/>
              <a:gd name="connsiteY4" fmla="*/ 9426 h 11327"/>
              <a:gd name="connsiteX5" fmla="*/ 2005 w 19429"/>
              <a:gd name="connsiteY5" fmla="*/ 11327 h 11327"/>
              <a:gd name="connsiteX6" fmla="*/ 2335 w 19429"/>
              <a:gd name="connsiteY6" fmla="*/ 9426 h 11327"/>
              <a:gd name="connsiteX7" fmla="*/ 19429 w 19429"/>
              <a:gd name="connsiteY7" fmla="*/ 9380 h 11327"/>
              <a:gd name="connsiteX0" fmla="*/ 19429 w 19429"/>
              <a:gd name="connsiteY0" fmla="*/ 9380 h 9426"/>
              <a:gd name="connsiteX1" fmla="*/ 19424 w 19429"/>
              <a:gd name="connsiteY1" fmla="*/ 46 h 9426"/>
              <a:gd name="connsiteX2" fmla="*/ 0 w 19429"/>
              <a:gd name="connsiteY2" fmla="*/ 0 h 9426"/>
              <a:gd name="connsiteX3" fmla="*/ 0 w 19429"/>
              <a:gd name="connsiteY3" fmla="*/ 9426 h 9426"/>
              <a:gd name="connsiteX4" fmla="*/ 1637 w 19429"/>
              <a:gd name="connsiteY4" fmla="*/ 9426 h 9426"/>
              <a:gd name="connsiteX5" fmla="*/ 2335 w 19429"/>
              <a:gd name="connsiteY5" fmla="*/ 9426 h 9426"/>
              <a:gd name="connsiteX6" fmla="*/ 19429 w 19429"/>
              <a:gd name="connsiteY6" fmla="*/ 9380 h 9426"/>
              <a:gd name="connsiteX0" fmla="*/ 10000 w 10000"/>
              <a:gd name="connsiteY0" fmla="*/ 9951 h 10000"/>
              <a:gd name="connsiteX1" fmla="*/ 9997 w 10000"/>
              <a:gd name="connsiteY1" fmla="*/ 49 h 10000"/>
              <a:gd name="connsiteX2" fmla="*/ 0 w 10000"/>
              <a:gd name="connsiteY2" fmla="*/ 0 h 10000"/>
              <a:gd name="connsiteX3" fmla="*/ 0 w 10000"/>
              <a:gd name="connsiteY3" fmla="*/ 10000 h 10000"/>
              <a:gd name="connsiteX4" fmla="*/ 1202 w 10000"/>
              <a:gd name="connsiteY4" fmla="*/ 10000 h 10000"/>
              <a:gd name="connsiteX5" fmla="*/ 10000 w 10000"/>
              <a:gd name="connsiteY5" fmla="*/ 9951 h 10000"/>
              <a:gd name="connsiteX0" fmla="*/ 10000 w 10000"/>
              <a:gd name="connsiteY0" fmla="*/ 9951 h 10000"/>
              <a:gd name="connsiteX1" fmla="*/ 9997 w 10000"/>
              <a:gd name="connsiteY1" fmla="*/ 49 h 10000"/>
              <a:gd name="connsiteX2" fmla="*/ 0 w 10000"/>
              <a:gd name="connsiteY2" fmla="*/ 0 h 10000"/>
              <a:gd name="connsiteX3" fmla="*/ 0 w 10000"/>
              <a:gd name="connsiteY3" fmla="*/ 10000 h 10000"/>
              <a:gd name="connsiteX4" fmla="*/ 10000 w 10000"/>
              <a:gd name="connsiteY4" fmla="*/ 9951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10000" y="9951"/>
                </a:moveTo>
                <a:cubicBezTo>
                  <a:pt x="9999" y="6651"/>
                  <a:pt x="9998" y="3349"/>
                  <a:pt x="9997" y="49"/>
                </a:cubicBezTo>
                <a:lnTo>
                  <a:pt x="0" y="0"/>
                </a:lnTo>
                <a:lnTo>
                  <a:pt x="0" y="10000"/>
                </a:lnTo>
                <a:lnTo>
                  <a:pt x="10000" y="9951"/>
                </a:lnTo>
                <a:close/>
              </a:path>
            </a:pathLst>
          </a:custGeom>
          <a:solidFill>
            <a:srgbClr val="50B0AE"/>
          </a:solidFill>
          <a:ln>
            <a:solidFill>
              <a:srgbClr val="50B0AE"/>
            </a:solidFill>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8" name="Picture 7">
            <a:extLst>
              <a:ext uri="{FF2B5EF4-FFF2-40B4-BE49-F238E27FC236}">
                <a16:creationId xmlns:a16="http://schemas.microsoft.com/office/drawing/2014/main" id="{F52DBA4C-1DD9-4437-962A-A7B6B7FF3C4E}"/>
              </a:ext>
            </a:extLst>
          </p:cNvPr>
          <p:cNvPicPr>
            <a:picLocks noChangeAspect="1"/>
          </p:cNvPicPr>
          <p:nvPr userDrawn="1"/>
        </p:nvPicPr>
        <p:blipFill>
          <a:blip r:embed="rId19"/>
          <a:stretch>
            <a:fillRect/>
          </a:stretch>
        </p:blipFill>
        <p:spPr>
          <a:xfrm>
            <a:off x="1380850" y="242096"/>
            <a:ext cx="6370302" cy="962094"/>
          </a:xfrm>
          <a:prstGeom prst="rect">
            <a:avLst/>
          </a:prstGeom>
        </p:spPr>
      </p:pic>
      <p:pic>
        <p:nvPicPr>
          <p:cNvPr id="9" name="Picture 8">
            <a:extLst>
              <a:ext uri="{FF2B5EF4-FFF2-40B4-BE49-F238E27FC236}">
                <a16:creationId xmlns:a16="http://schemas.microsoft.com/office/drawing/2014/main" id="{6FCD54CC-1BCC-4EB1-8A5D-977399875DE0}"/>
              </a:ext>
            </a:extLst>
          </p:cNvPr>
          <p:cNvPicPr>
            <a:picLocks noChangeAspect="1"/>
          </p:cNvPicPr>
          <p:nvPr userDrawn="1"/>
        </p:nvPicPr>
        <p:blipFill>
          <a:blip r:embed="rId20"/>
          <a:stretch>
            <a:fillRect/>
          </a:stretch>
        </p:blipFill>
        <p:spPr>
          <a:xfrm>
            <a:off x="152409" y="242096"/>
            <a:ext cx="1076033" cy="841564"/>
          </a:xfrm>
          <a:prstGeom prst="rect">
            <a:avLst/>
          </a:prstGeom>
        </p:spPr>
      </p:pic>
      <p:sp>
        <p:nvSpPr>
          <p:cNvPr id="10" name="Rectangle 9">
            <a:extLst>
              <a:ext uri="{FF2B5EF4-FFF2-40B4-BE49-F238E27FC236}">
                <a16:creationId xmlns:a16="http://schemas.microsoft.com/office/drawing/2014/main" id="{900BAE3E-9D21-4CD9-9BA7-29C20E4352DA}"/>
              </a:ext>
            </a:extLst>
          </p:cNvPr>
          <p:cNvSpPr/>
          <p:nvPr userDrawn="1"/>
        </p:nvSpPr>
        <p:spPr>
          <a:xfrm>
            <a:off x="0" y="6430138"/>
            <a:ext cx="12192000" cy="427862"/>
          </a:xfrm>
          <a:prstGeom prst="rect">
            <a:avLst/>
          </a:prstGeom>
          <a:solidFill>
            <a:srgbClr val="2F63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2188905"/>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 id="2147483761" r:id="rId17"/>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23.png"/><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4.pn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16.jpeg"/><Relationship Id="rId4" Type="http://schemas.openxmlformats.org/officeDocument/2006/relationships/diagramData" Target="../diagrams/data1.xml"/><Relationship Id="rId9" Type="http://schemas.openxmlformats.org/officeDocument/2006/relationships/image" Target="../media/image1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38.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diagramLayout" Target="../diagrams/layout2.xml"/><Relationship Id="rId3" Type="http://schemas.openxmlformats.org/officeDocument/2006/relationships/image" Target="../media/image14.png"/><Relationship Id="rId7" Type="http://schemas.openxmlformats.org/officeDocument/2006/relationships/image" Target="../media/image18.svg"/><Relationship Id="rId12" Type="http://schemas.openxmlformats.org/officeDocument/2006/relationships/diagramData" Target="../diagrams/data2.xml"/><Relationship Id="rId2" Type="http://schemas.openxmlformats.org/officeDocument/2006/relationships/slideLayout" Target="../slideLayouts/slideLayout13.xml"/><Relationship Id="rId16" Type="http://schemas.microsoft.com/office/2007/relationships/diagramDrawing" Target="../diagrams/drawing2.xml"/><Relationship Id="rId1" Type="http://schemas.openxmlformats.org/officeDocument/2006/relationships/themeOverride" Target="../theme/themeOverride1.xml"/><Relationship Id="rId6" Type="http://schemas.openxmlformats.org/officeDocument/2006/relationships/image" Target="../media/image17.png"/><Relationship Id="rId11" Type="http://schemas.microsoft.com/office/2007/relationships/hdphoto" Target="../media/hdphoto1.wdp"/><Relationship Id="rId5" Type="http://schemas.openxmlformats.org/officeDocument/2006/relationships/image" Target="../media/image16.jpeg"/><Relationship Id="rId15" Type="http://schemas.openxmlformats.org/officeDocument/2006/relationships/diagramColors" Target="../diagrams/colors2.xml"/><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svg"/><Relationship Id="rId1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22.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nature&#10;&#10;Description automatically generated">
            <a:extLst>
              <a:ext uri="{FF2B5EF4-FFF2-40B4-BE49-F238E27FC236}">
                <a16:creationId xmlns:a16="http://schemas.microsoft.com/office/drawing/2014/main" id="{5F9A3FD4-8020-B823-D21D-F071EF0382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6526"/>
            <a:ext cx="12192000" cy="6994525"/>
          </a:xfrm>
          <a:prstGeom prst="rect">
            <a:avLst/>
          </a:prstGeom>
        </p:spPr>
      </p:pic>
      <p:sp>
        <p:nvSpPr>
          <p:cNvPr id="2" name="Title 1">
            <a:extLst>
              <a:ext uri="{FF2B5EF4-FFF2-40B4-BE49-F238E27FC236}">
                <a16:creationId xmlns:a16="http://schemas.microsoft.com/office/drawing/2014/main" id="{959F2D1E-5A93-427F-B178-33E325A988F6}"/>
              </a:ext>
            </a:extLst>
          </p:cNvPr>
          <p:cNvSpPr>
            <a:spLocks noGrp="1"/>
          </p:cNvSpPr>
          <p:nvPr>
            <p:ph type="ctrTitle"/>
          </p:nvPr>
        </p:nvSpPr>
        <p:spPr>
          <a:xfrm>
            <a:off x="1920240" y="2615736"/>
            <a:ext cx="9144000" cy="990047"/>
          </a:xfrm>
          <a:noFill/>
        </p:spPr>
        <p:txBody>
          <a:bodyPr>
            <a:noAutofit/>
          </a:bodyPr>
          <a:lstStyle/>
          <a:p>
            <a:pPr marL="0" indent="0">
              <a:spcAft>
                <a:spcPts val="1200"/>
              </a:spcAft>
            </a:pPr>
            <a:r>
              <a:rPr lang="en-US" b="1" dirty="0">
                <a:solidFill>
                  <a:schemeClr val="bg1"/>
                </a:solidFill>
              </a:rPr>
              <a:t>CFA Society Los Angeles</a:t>
            </a:r>
            <a:endParaRPr lang="en-US" dirty="0">
              <a:solidFill>
                <a:schemeClr val="bg1"/>
              </a:solidFill>
            </a:endParaRPr>
          </a:p>
        </p:txBody>
      </p:sp>
      <p:sp>
        <p:nvSpPr>
          <p:cNvPr id="3" name="Subtitle 2">
            <a:extLst>
              <a:ext uri="{FF2B5EF4-FFF2-40B4-BE49-F238E27FC236}">
                <a16:creationId xmlns:a16="http://schemas.microsoft.com/office/drawing/2014/main" id="{0CB178C5-7DDC-408B-B6C3-8E34802CBC84}"/>
              </a:ext>
            </a:extLst>
          </p:cNvPr>
          <p:cNvSpPr>
            <a:spLocks noGrp="1"/>
          </p:cNvSpPr>
          <p:nvPr>
            <p:ph type="subTitle" idx="1"/>
          </p:nvPr>
        </p:nvSpPr>
        <p:spPr>
          <a:xfrm>
            <a:off x="6668429" y="5213678"/>
            <a:ext cx="3516351" cy="509273"/>
          </a:xfrm>
        </p:spPr>
        <p:txBody>
          <a:bodyPr>
            <a:normAutofit fontScale="25000" lnSpcReduction="20000"/>
          </a:bodyPr>
          <a:lstStyle/>
          <a:p>
            <a:pPr algn="l"/>
            <a:endParaRPr lang="en-US" b="1" dirty="0"/>
          </a:p>
          <a:p>
            <a:pPr algn="l"/>
            <a:endParaRPr lang="en-US" b="1" dirty="0"/>
          </a:p>
          <a:p>
            <a:pPr algn="l"/>
            <a:r>
              <a:rPr lang="en-US" sz="7200" b="1" dirty="0">
                <a:solidFill>
                  <a:schemeClr val="accent1"/>
                </a:solidFill>
              </a:rPr>
              <a:t>Presented by: </a:t>
            </a:r>
          </a:p>
          <a:p>
            <a:pPr algn="l"/>
            <a:r>
              <a:rPr lang="en-US" sz="7200" dirty="0">
                <a:solidFill>
                  <a:schemeClr val="accent1"/>
                </a:solidFill>
              </a:rPr>
              <a:t>Kim Cash, CFA, CAIA, CIPM, CSCP</a:t>
            </a:r>
          </a:p>
          <a:p>
            <a:pPr algn="l"/>
            <a:r>
              <a:rPr lang="en-US" sz="7200" u="sng" dirty="0">
                <a:solidFill>
                  <a:schemeClr val="accent1"/>
                </a:solidFill>
              </a:rPr>
              <a:t>kim.cash@cascadecompliance.com</a:t>
            </a:r>
            <a:endParaRPr lang="en-US" sz="7200" dirty="0">
              <a:solidFill>
                <a:schemeClr val="accent1"/>
              </a:solidFill>
              <a:latin typeface="Century Gothic" panose="020B0502020202020204"/>
            </a:endParaRPr>
          </a:p>
        </p:txBody>
      </p:sp>
      <p:sp>
        <p:nvSpPr>
          <p:cNvPr id="4" name="Slide Number Placeholder 3">
            <a:extLst>
              <a:ext uri="{FF2B5EF4-FFF2-40B4-BE49-F238E27FC236}">
                <a16:creationId xmlns:a16="http://schemas.microsoft.com/office/drawing/2014/main" id="{029971D3-EC3A-4C80-BABA-6ABE14D6F6B1}"/>
              </a:ext>
            </a:extLst>
          </p:cNvPr>
          <p:cNvSpPr>
            <a:spLocks noGrp="1"/>
          </p:cNvSpPr>
          <p:nvPr>
            <p:ph type="sldNum" sz="quarter" idx="4294967295"/>
          </p:nvPr>
        </p:nvSpPr>
        <p:spPr>
          <a:xfrm>
            <a:off x="8610600" y="6356350"/>
            <a:ext cx="2743200" cy="365125"/>
          </a:xfrm>
        </p:spPr>
        <p:txBody>
          <a:bodyPr/>
          <a:lstStyle/>
          <a:p>
            <a:fld id="{BFAEA426-E1FD-4330-9CDE-9508A62DC627}" type="slidenum">
              <a:rPr lang="en-US" sz="1100" smtClean="0">
                <a:latin typeface="Century Gothic" panose="020B0502020202020204" pitchFamily="34" charset="0"/>
              </a:rPr>
              <a:t>1</a:t>
            </a:fld>
            <a:endParaRPr lang="en-US" sz="1100" dirty="0">
              <a:latin typeface="Century Gothic" panose="020B0502020202020204" pitchFamily="34" charset="0"/>
            </a:endParaRPr>
          </a:p>
        </p:txBody>
      </p:sp>
      <p:sp>
        <p:nvSpPr>
          <p:cNvPr id="5" name="TextBox 4">
            <a:extLst>
              <a:ext uri="{FF2B5EF4-FFF2-40B4-BE49-F238E27FC236}">
                <a16:creationId xmlns:a16="http://schemas.microsoft.com/office/drawing/2014/main" id="{12C66D5D-D837-AA14-7BF9-6651042B6D93}"/>
              </a:ext>
            </a:extLst>
          </p:cNvPr>
          <p:cNvSpPr txBox="1"/>
          <p:nvPr/>
        </p:nvSpPr>
        <p:spPr>
          <a:xfrm>
            <a:off x="973873" y="4375707"/>
            <a:ext cx="5694556" cy="2185214"/>
          </a:xfrm>
          <a:prstGeom prst="rect">
            <a:avLst/>
          </a:prstGeom>
          <a:noFill/>
        </p:spPr>
        <p:txBody>
          <a:bodyPr wrap="square" rtlCol="0">
            <a:spAutoFit/>
          </a:bodyPr>
          <a:lstStyle/>
          <a:p>
            <a:br>
              <a:rPr lang="en-US" sz="2400" b="1" dirty="0">
                <a:solidFill>
                  <a:schemeClr val="accent1"/>
                </a:solidFill>
              </a:rPr>
            </a:br>
            <a:r>
              <a:rPr lang="en-US" sz="2400" b="1" dirty="0">
                <a:solidFill>
                  <a:schemeClr val="accent1"/>
                </a:solidFill>
              </a:rPr>
              <a:t>Ethics: Module 5</a:t>
            </a:r>
            <a:br>
              <a:rPr lang="en-US" sz="2400" b="1" dirty="0">
                <a:solidFill>
                  <a:schemeClr val="accent1"/>
                </a:solidFill>
              </a:rPr>
            </a:br>
            <a:r>
              <a:rPr lang="en-US" sz="2400" b="1" dirty="0">
                <a:solidFill>
                  <a:schemeClr val="accent1"/>
                </a:solidFill>
              </a:rPr>
              <a:t>Overview of the Global Investment Performance Standards</a:t>
            </a:r>
            <a:br>
              <a:rPr lang="en-US" sz="1600" b="1" baseline="30000" dirty="0">
                <a:solidFill>
                  <a:schemeClr val="accent1"/>
                </a:solidFill>
              </a:rPr>
            </a:br>
            <a:br>
              <a:rPr lang="en-US" sz="1600" b="1" dirty="0">
                <a:solidFill>
                  <a:schemeClr val="accent1"/>
                </a:solidFill>
              </a:rPr>
            </a:br>
            <a:r>
              <a:rPr lang="en-US" sz="2400" b="1" dirty="0">
                <a:solidFill>
                  <a:schemeClr val="accent1"/>
                </a:solidFill>
              </a:rPr>
              <a:t>Winter 2024</a:t>
            </a:r>
            <a:endParaRPr lang="en-US" sz="2400" dirty="0">
              <a:solidFill>
                <a:schemeClr val="accent1"/>
              </a:solidFill>
            </a:endParaRPr>
          </a:p>
        </p:txBody>
      </p:sp>
    </p:spTree>
    <p:extLst>
      <p:ext uri="{BB962C8B-B14F-4D97-AF65-F5344CB8AC3E}">
        <p14:creationId xmlns:p14="http://schemas.microsoft.com/office/powerpoint/2010/main" val="30701663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857E6-9005-4A91-9BF5-BD7AC0B37C9B}"/>
              </a:ext>
            </a:extLst>
          </p:cNvPr>
          <p:cNvSpPr>
            <a:spLocks noGrp="1"/>
          </p:cNvSpPr>
          <p:nvPr>
            <p:ph type="title"/>
          </p:nvPr>
        </p:nvSpPr>
        <p:spPr/>
        <p:txBody>
          <a:bodyPr>
            <a:normAutofit/>
          </a:bodyPr>
          <a:lstStyle/>
          <a:p>
            <a:r>
              <a:rPr lang="en-US" sz="2800" cap="all" dirty="0">
                <a:latin typeface="Gill Sans MT" panose="020B0502020104020203" pitchFamily="34" charset="0"/>
              </a:rPr>
              <a:t>Question 1:</a:t>
            </a:r>
          </a:p>
        </p:txBody>
      </p:sp>
      <p:sp>
        <p:nvSpPr>
          <p:cNvPr id="4" name="Slide Number Placeholder 3">
            <a:extLst>
              <a:ext uri="{FF2B5EF4-FFF2-40B4-BE49-F238E27FC236}">
                <a16:creationId xmlns:a16="http://schemas.microsoft.com/office/drawing/2014/main" id="{FB91B1C1-3EDF-466C-9398-9EDE74E1DAD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FAEA426-E1FD-4330-9CDE-9508A62DC627}" type="slidenum">
              <a:rPr kumimoji="0" lang="en-US" sz="1100" b="0" i="0" u="none" strike="noStrike" kern="1200" cap="none" spc="0" normalizeH="0" baseline="0" noProof="0" smtClean="0">
                <a:ln>
                  <a:noFill/>
                </a:ln>
                <a:solidFill>
                  <a:prstClr val="white"/>
                </a:solidFill>
                <a:effectLst/>
                <a:uLnTx/>
                <a:uFillTx/>
                <a:latin typeface="Century Gothic" panose="020B0502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1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5" name="Text Placeholder 4">
            <a:extLst>
              <a:ext uri="{FF2B5EF4-FFF2-40B4-BE49-F238E27FC236}">
                <a16:creationId xmlns:a16="http://schemas.microsoft.com/office/drawing/2014/main" id="{861E435D-1AC4-4F72-A9D4-E586D6AB723B}"/>
              </a:ext>
            </a:extLst>
          </p:cNvPr>
          <p:cNvSpPr>
            <a:spLocks noGrp="1"/>
          </p:cNvSpPr>
          <p:nvPr>
            <p:ph type="body" sz="quarter" idx="4294967295"/>
          </p:nvPr>
        </p:nvSpPr>
        <p:spPr>
          <a:xfrm>
            <a:off x="0" y="6502400"/>
            <a:ext cx="10515600" cy="355600"/>
          </a:xfrm>
        </p:spPr>
        <p:txBody>
          <a:bodyPr>
            <a:normAutofit/>
          </a:bodyPr>
          <a:lstStyle/>
          <a:p>
            <a:pPr marL="0" indent="0">
              <a:buNone/>
            </a:pPr>
            <a:endParaRPr lang="en-US" sz="1100" dirty="0">
              <a:solidFill>
                <a:schemeClr val="bg1"/>
              </a:solidFill>
              <a:latin typeface="Century Gothic" panose="020B0502020202020204" pitchFamily="34" charset="0"/>
            </a:endParaRPr>
          </a:p>
        </p:txBody>
      </p:sp>
      <p:sp>
        <p:nvSpPr>
          <p:cNvPr id="8" name="Content Placeholder 7">
            <a:extLst>
              <a:ext uri="{FF2B5EF4-FFF2-40B4-BE49-F238E27FC236}">
                <a16:creationId xmlns:a16="http://schemas.microsoft.com/office/drawing/2014/main" id="{63294C8B-0CB5-6B7F-83BA-343A83E398CA}"/>
              </a:ext>
            </a:extLst>
          </p:cNvPr>
          <p:cNvSpPr>
            <a:spLocks noGrp="1"/>
          </p:cNvSpPr>
          <p:nvPr>
            <p:ph idx="1"/>
          </p:nvPr>
        </p:nvSpPr>
        <p:spPr>
          <a:xfrm>
            <a:off x="838200" y="2122115"/>
            <a:ext cx="10515600" cy="3526528"/>
          </a:xfrm>
        </p:spPr>
        <p:txBody>
          <a:bodyPr>
            <a:noAutofit/>
          </a:bodyPr>
          <a:lstStyle/>
          <a:p>
            <a:pPr marL="0" indent="0" algn="l">
              <a:buNone/>
            </a:pPr>
            <a:r>
              <a:rPr lang="en-US" b="0" i="0" u="none" strike="noStrike" baseline="0" dirty="0">
                <a:solidFill>
                  <a:srgbClr val="262626"/>
                </a:solidFill>
              </a:rPr>
              <a:t>Which statement </a:t>
            </a:r>
            <a:r>
              <a:rPr lang="en-US" b="0" i="1" u="none" strike="noStrike" baseline="0" dirty="0">
                <a:solidFill>
                  <a:srgbClr val="262626"/>
                </a:solidFill>
              </a:rPr>
              <a:t>most accurately </a:t>
            </a:r>
            <a:r>
              <a:rPr lang="en-US" b="0" i="0" u="none" strike="noStrike" baseline="0" dirty="0">
                <a:solidFill>
                  <a:srgbClr val="262626"/>
                </a:solidFill>
              </a:rPr>
              <a:t>expresses a requirement of the GIPS standards?</a:t>
            </a:r>
          </a:p>
          <a:p>
            <a:pPr marL="0" indent="0" algn="l">
              <a:buNone/>
            </a:pPr>
            <a:r>
              <a:rPr lang="en-US" b="1" i="0" u="none" strike="noStrike" baseline="0" dirty="0">
                <a:solidFill>
                  <a:srgbClr val="262626"/>
                </a:solidFill>
              </a:rPr>
              <a:t>A. </a:t>
            </a:r>
            <a:r>
              <a:rPr lang="en-US" b="0" i="0" u="none" strike="noStrike" baseline="0" dirty="0">
                <a:solidFill>
                  <a:srgbClr val="262626"/>
                </a:solidFill>
              </a:rPr>
              <a:t>Non-fee-paying portfolios must not be included in composites.</a:t>
            </a:r>
          </a:p>
          <a:p>
            <a:pPr marL="0" indent="0" algn="l">
              <a:buNone/>
            </a:pPr>
            <a:r>
              <a:rPr lang="en-US" b="1" i="0" u="none" strike="noStrike" baseline="0" dirty="0">
                <a:solidFill>
                  <a:srgbClr val="262626"/>
                </a:solidFill>
              </a:rPr>
              <a:t>B. </a:t>
            </a:r>
            <a:r>
              <a:rPr lang="en-US" b="0" i="0" u="none" strike="noStrike" baseline="0" dirty="0">
                <a:solidFill>
                  <a:srgbClr val="262626"/>
                </a:solidFill>
              </a:rPr>
              <a:t>All actual fee-paying discretionary segregated accounts must be included in at least one composite.</a:t>
            </a:r>
          </a:p>
          <a:p>
            <a:pPr marL="0" indent="0" algn="l">
              <a:buNone/>
            </a:pPr>
            <a:r>
              <a:rPr lang="en-US" b="1" i="0" u="none" strike="noStrike" baseline="0" dirty="0">
                <a:solidFill>
                  <a:srgbClr val="262626"/>
                </a:solidFill>
              </a:rPr>
              <a:t>C. </a:t>
            </a:r>
            <a:r>
              <a:rPr lang="en-US" b="0" i="0" u="none" strike="noStrike" baseline="0" dirty="0">
                <a:solidFill>
                  <a:srgbClr val="262626"/>
                </a:solidFill>
              </a:rPr>
              <a:t>All actual fee-paying discretionary segregated accounts must be included in only one composite.</a:t>
            </a:r>
            <a:endParaRPr lang="en-US" dirty="0"/>
          </a:p>
        </p:txBody>
      </p:sp>
    </p:spTree>
    <p:extLst>
      <p:ext uri="{BB962C8B-B14F-4D97-AF65-F5344CB8AC3E}">
        <p14:creationId xmlns:p14="http://schemas.microsoft.com/office/powerpoint/2010/main" val="8248133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F2568-D626-4424-8C6C-031BD0AB7909}"/>
              </a:ext>
            </a:extLst>
          </p:cNvPr>
          <p:cNvSpPr>
            <a:spLocks noGrp="1"/>
          </p:cNvSpPr>
          <p:nvPr>
            <p:ph type="title"/>
          </p:nvPr>
        </p:nvSpPr>
        <p:spPr/>
        <p:txBody>
          <a:bodyPr>
            <a:normAutofit/>
          </a:bodyPr>
          <a:lstStyle/>
          <a:p>
            <a:r>
              <a:rPr lang="en-US" sz="2800" cap="all" dirty="0">
                <a:latin typeface="Gill Sans MT" panose="020B0502020104020203" pitchFamily="34" charset="0"/>
              </a:rPr>
              <a:t>Return calculation methodology</a:t>
            </a:r>
            <a:br>
              <a:rPr lang="en-US" sz="2800" cap="all" dirty="0">
                <a:latin typeface="Gill Sans MT" panose="020B0502020104020203" pitchFamily="34" charset="0"/>
              </a:rPr>
            </a:br>
            <a:endParaRPr lang="en-US" sz="2800" cap="all" dirty="0">
              <a:latin typeface="Gill Sans MT" panose="020B0502020104020203" pitchFamily="34" charset="0"/>
            </a:endParaRPr>
          </a:p>
        </p:txBody>
      </p:sp>
      <p:sp>
        <p:nvSpPr>
          <p:cNvPr id="3" name="Content Placeholder 2">
            <a:extLst>
              <a:ext uri="{FF2B5EF4-FFF2-40B4-BE49-F238E27FC236}">
                <a16:creationId xmlns:a16="http://schemas.microsoft.com/office/drawing/2014/main" id="{65B0F833-0E5E-4071-A4ED-D60A9A8D399B}"/>
              </a:ext>
            </a:extLst>
          </p:cNvPr>
          <p:cNvSpPr>
            <a:spLocks noGrp="1"/>
          </p:cNvSpPr>
          <p:nvPr>
            <p:ph idx="1"/>
          </p:nvPr>
        </p:nvSpPr>
        <p:spPr>
          <a:xfrm>
            <a:off x="838200" y="2092873"/>
            <a:ext cx="10515600" cy="3951087"/>
          </a:xfrm>
        </p:spPr>
        <p:txBody>
          <a:bodyPr>
            <a:normAutofit fontScale="55000" lnSpcReduction="20000"/>
          </a:bodyPr>
          <a:lstStyle/>
          <a:p>
            <a:pPr marL="324000" lvl="1" indent="0" defTabSz="914400">
              <a:lnSpc>
                <a:spcPct val="150000"/>
              </a:lnSpc>
              <a:buNone/>
            </a:pPr>
            <a:r>
              <a:rPr lang="en-US" sz="4200" b="1" i="1" dirty="0">
                <a:latin typeface="Century Gothic" panose="020B0502020202020204"/>
              </a:rPr>
              <a:t>Total returns </a:t>
            </a:r>
            <a:r>
              <a:rPr lang="en-US" sz="4200" dirty="0">
                <a:latin typeface="Century Gothic" panose="020B0502020202020204"/>
              </a:rPr>
              <a:t>must be used.  Firms must present time-weighted returns (TWRs), unless strategy meets certain requirements to present MWRs.</a:t>
            </a:r>
          </a:p>
          <a:p>
            <a:pPr lvl="1" defTabSz="914400"/>
            <a:r>
              <a:rPr lang="en-US" sz="4200" dirty="0">
                <a:latin typeface="Century Gothic" panose="020B0502020202020204"/>
              </a:rPr>
              <a:t>A total return captures both the return from realized and unrealized capital gains and investment income</a:t>
            </a:r>
          </a:p>
          <a:p>
            <a:pPr lvl="2" defTabSz="914400"/>
            <a:r>
              <a:rPr lang="en-US" sz="4000" dirty="0">
                <a:latin typeface="Century Gothic" panose="020B0502020202020204"/>
              </a:rPr>
              <a:t>REMEMBER: include accrued interest income </a:t>
            </a:r>
          </a:p>
          <a:p>
            <a:pPr lvl="1" defTabSz="914400"/>
            <a:r>
              <a:rPr lang="en-US" sz="4400" dirty="0">
                <a:latin typeface="Century Gothic" panose="020B0502020202020204"/>
              </a:rPr>
              <a:t>Beginning 1/1/2005, firms must adjust for </a:t>
            </a:r>
            <a:r>
              <a:rPr lang="en-US" sz="4400" b="1" dirty="0">
                <a:latin typeface="Century Gothic" panose="020B0502020202020204"/>
              </a:rPr>
              <a:t>daily weighted external cash flows</a:t>
            </a:r>
          </a:p>
          <a:p>
            <a:pPr lvl="1" defTabSz="914400"/>
            <a:r>
              <a:rPr lang="en-US" sz="4400" dirty="0">
                <a:latin typeface="Century Gothic" panose="020B0502020202020204"/>
              </a:rPr>
              <a:t>Beginning 1/1/2010, firms must revalue </a:t>
            </a:r>
            <a:r>
              <a:rPr lang="en-US" sz="4400" b="1" u="sng" dirty="0">
                <a:latin typeface="Century Gothic" panose="020B0502020202020204"/>
              </a:rPr>
              <a:t>on the date of all large cash flows, and </a:t>
            </a:r>
            <a:r>
              <a:rPr lang="en-US" sz="4400" dirty="0">
                <a:latin typeface="Century Gothic" panose="020B0502020202020204"/>
              </a:rPr>
              <a:t>as of each </a:t>
            </a:r>
            <a:r>
              <a:rPr lang="en-US" sz="4400" b="1" u="sng" dirty="0">
                <a:latin typeface="Century Gothic" panose="020B0502020202020204"/>
              </a:rPr>
              <a:t>calendar month end </a:t>
            </a:r>
            <a:r>
              <a:rPr lang="en-US" sz="4400" dirty="0">
                <a:latin typeface="Century Gothic" panose="020B0502020202020204"/>
              </a:rPr>
              <a:t>or the last business day of each month </a:t>
            </a:r>
            <a:r>
              <a:rPr lang="en-US" sz="4400" b="1" dirty="0">
                <a:latin typeface="Century Gothic" panose="020B0502020202020204"/>
              </a:rPr>
              <a:t> </a:t>
            </a:r>
          </a:p>
          <a:p>
            <a:pPr lvl="1" defTabSz="914400"/>
            <a:r>
              <a:rPr lang="en-US" sz="4400" dirty="0">
                <a:latin typeface="Century Gothic" panose="020B0502020202020204"/>
              </a:rPr>
              <a:t>Monthly and sub-period returns must be geometrically linked</a:t>
            </a:r>
          </a:p>
          <a:p>
            <a:pPr lvl="1" defTabSz="914400">
              <a:lnSpc>
                <a:spcPct val="150000"/>
              </a:lnSpc>
            </a:pPr>
            <a:endParaRPr lang="en-US" sz="2200" dirty="0">
              <a:latin typeface="Century Gothic" panose="020B0502020202020204"/>
            </a:endParaRPr>
          </a:p>
        </p:txBody>
      </p:sp>
      <p:sp>
        <p:nvSpPr>
          <p:cNvPr id="4" name="Slide Number Placeholder 3">
            <a:extLst>
              <a:ext uri="{FF2B5EF4-FFF2-40B4-BE49-F238E27FC236}">
                <a16:creationId xmlns:a16="http://schemas.microsoft.com/office/drawing/2014/main" id="{02862980-10FB-46BF-A7B3-68052B3BDF47}"/>
              </a:ext>
            </a:extLst>
          </p:cNvPr>
          <p:cNvSpPr>
            <a:spLocks noGrp="1"/>
          </p:cNvSpPr>
          <p:nvPr>
            <p:ph type="sldNum" sz="quarter" idx="12"/>
          </p:nvPr>
        </p:nvSpPr>
        <p:spPr/>
        <p:txBody>
          <a:bodyPr vert="horz" lIns="91440" tIns="45720" rIns="91440" bIns="45720" rtlCol="0" anchor="ctr"/>
          <a:lstStyle/>
          <a:p>
            <a:fld id="{350BA555-4BC7-4992-89C5-64DEDC60CC9E}" type="slidenum">
              <a:rPr lang="en-US" sz="1100">
                <a:solidFill>
                  <a:schemeClr val="bg1"/>
                </a:solidFill>
              </a:rPr>
              <a:pPr/>
              <a:t>11</a:t>
            </a:fld>
            <a:endParaRPr lang="en-US" sz="1100" dirty="0">
              <a:solidFill>
                <a:schemeClr val="bg1"/>
              </a:solidFill>
            </a:endParaRPr>
          </a:p>
        </p:txBody>
      </p:sp>
      <p:sp>
        <p:nvSpPr>
          <p:cNvPr id="8" name="Text Placeholder 7">
            <a:extLst>
              <a:ext uri="{FF2B5EF4-FFF2-40B4-BE49-F238E27FC236}">
                <a16:creationId xmlns:a16="http://schemas.microsoft.com/office/drawing/2014/main" id="{B3C3D736-7AE7-4830-A541-6C45C48C7FC9}"/>
              </a:ext>
            </a:extLst>
          </p:cNvPr>
          <p:cNvSpPr>
            <a:spLocks noGrp="1"/>
          </p:cNvSpPr>
          <p:nvPr>
            <p:ph type="body" sz="quarter" idx="4294967295"/>
          </p:nvPr>
        </p:nvSpPr>
        <p:spPr>
          <a:xfrm>
            <a:off x="0" y="6414429"/>
            <a:ext cx="11029950" cy="355600"/>
          </a:xfrm>
        </p:spPr>
        <p:txBody>
          <a:bodyPr>
            <a:noAutofit/>
          </a:bodyPr>
          <a:lstStyle/>
          <a:p>
            <a:pPr marL="182880" indent="0">
              <a:buNone/>
            </a:pPr>
            <a:r>
              <a:rPr lang="en-US" sz="1100" dirty="0">
                <a:solidFill>
                  <a:schemeClr val="bg1"/>
                </a:solidFill>
                <a:latin typeface="Century Gothic" panose="020B0502020202020204" pitchFamily="34" charset="0"/>
                <a:cs typeface="Calibri" panose="020F0502020204030204" pitchFamily="34" charset="0"/>
              </a:rPr>
              <a:t>Discuss </a:t>
            </a:r>
            <a:r>
              <a:rPr lang="en-US" sz="1100" b="1" dirty="0">
                <a:solidFill>
                  <a:schemeClr val="bg1"/>
                </a:solidFill>
                <a:latin typeface="Century Gothic" panose="020B0502020202020204" pitchFamily="34" charset="0"/>
                <a:cs typeface="Calibri" panose="020F0502020204030204" pitchFamily="34" charset="0"/>
              </a:rPr>
              <a:t>the requirements </a:t>
            </a:r>
            <a:r>
              <a:rPr lang="en-US" sz="1100" dirty="0">
                <a:solidFill>
                  <a:schemeClr val="bg1"/>
                </a:solidFill>
                <a:latin typeface="Century Gothic" panose="020B0502020202020204" pitchFamily="34" charset="0"/>
                <a:cs typeface="Calibri" panose="020F0502020204030204" pitchFamily="34" charset="0"/>
              </a:rPr>
              <a:t>of the GIPS standards with respect to return calculation methodologies, including the treatment of external cash flows, cash and cash equivalents, and expenses and fees.</a:t>
            </a:r>
          </a:p>
        </p:txBody>
      </p:sp>
      <p:pic>
        <p:nvPicPr>
          <p:cNvPr id="6" name="Picture 5">
            <a:extLst>
              <a:ext uri="{FF2B5EF4-FFF2-40B4-BE49-F238E27FC236}">
                <a16:creationId xmlns:a16="http://schemas.microsoft.com/office/drawing/2014/main" id="{B371EE3B-A52A-167C-AEC1-BC15147A2E15}"/>
              </a:ext>
            </a:extLst>
          </p:cNvPr>
          <p:cNvPicPr>
            <a:picLocks noChangeAspect="1"/>
          </p:cNvPicPr>
          <p:nvPr/>
        </p:nvPicPr>
        <p:blipFill>
          <a:blip r:embed="rId3"/>
          <a:stretch>
            <a:fillRect/>
          </a:stretch>
        </p:blipFill>
        <p:spPr>
          <a:xfrm>
            <a:off x="8244967" y="465658"/>
            <a:ext cx="2682113" cy="1699140"/>
          </a:xfrm>
          <a:prstGeom prst="rect">
            <a:avLst/>
          </a:prstGeom>
        </p:spPr>
      </p:pic>
    </p:spTree>
    <p:extLst>
      <p:ext uri="{BB962C8B-B14F-4D97-AF65-F5344CB8AC3E}">
        <p14:creationId xmlns:p14="http://schemas.microsoft.com/office/powerpoint/2010/main" val="1627915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8240C-00D6-4372-8159-242B09EA2874}"/>
              </a:ext>
            </a:extLst>
          </p:cNvPr>
          <p:cNvSpPr>
            <a:spLocks noGrp="1"/>
          </p:cNvSpPr>
          <p:nvPr>
            <p:ph type="title"/>
          </p:nvPr>
        </p:nvSpPr>
        <p:spPr>
          <a:xfrm>
            <a:off x="838200" y="1466667"/>
            <a:ext cx="10515600" cy="974863"/>
          </a:xfrm>
        </p:spPr>
        <p:txBody>
          <a:bodyPr>
            <a:normAutofit fontScale="90000"/>
          </a:bodyPr>
          <a:lstStyle/>
          <a:p>
            <a:r>
              <a:rPr lang="en-US" sz="3100" cap="all" dirty="0">
                <a:latin typeface="Gill Sans MT" panose="020B0502020104020203" pitchFamily="34" charset="0"/>
              </a:rPr>
              <a:t>Time Weighted Return calculation methodology</a:t>
            </a:r>
            <a:br>
              <a:rPr lang="en-US" dirty="0"/>
            </a:br>
            <a:endParaRPr lang="en-US" dirty="0"/>
          </a:p>
        </p:txBody>
      </p:sp>
      <p:sp>
        <p:nvSpPr>
          <p:cNvPr id="10" name="Content Placeholder 9">
            <a:extLst>
              <a:ext uri="{FF2B5EF4-FFF2-40B4-BE49-F238E27FC236}">
                <a16:creationId xmlns:a16="http://schemas.microsoft.com/office/drawing/2014/main" id="{DB2407AC-433A-4C5B-A05D-D8705CE7484C}"/>
              </a:ext>
            </a:extLst>
          </p:cNvPr>
          <p:cNvSpPr>
            <a:spLocks noGrp="1"/>
          </p:cNvSpPr>
          <p:nvPr>
            <p:ph idx="1"/>
          </p:nvPr>
        </p:nvSpPr>
        <p:spPr/>
        <p:txBody>
          <a:bodyPr>
            <a:normAutofit/>
          </a:bodyPr>
          <a:lstStyle/>
          <a:p>
            <a:r>
              <a:rPr lang="en-US" dirty="0"/>
              <a:t>Total return</a:t>
            </a:r>
          </a:p>
          <a:p>
            <a:pPr>
              <a:spcBef>
                <a:spcPts val="1200"/>
              </a:spcBef>
            </a:pPr>
            <a:r>
              <a:rPr lang="en-US" dirty="0"/>
              <a:t>Adjusted for day weighted cash flows</a:t>
            </a:r>
          </a:p>
          <a:p>
            <a:pPr>
              <a:spcBef>
                <a:spcPts val="1200"/>
              </a:spcBef>
            </a:pPr>
            <a:r>
              <a:rPr lang="en-US" dirty="0"/>
              <a:t>Revalued for large cash flows – sub-periods in between monthly valuations</a:t>
            </a:r>
          </a:p>
          <a:p>
            <a:pPr>
              <a:spcBef>
                <a:spcPts val="1200"/>
              </a:spcBef>
            </a:pPr>
            <a:r>
              <a:rPr lang="en-US" dirty="0"/>
              <a:t>Geometrically linked</a:t>
            </a:r>
          </a:p>
        </p:txBody>
      </p:sp>
      <p:sp>
        <p:nvSpPr>
          <p:cNvPr id="4" name="Slide Number Placeholder 3">
            <a:extLst>
              <a:ext uri="{FF2B5EF4-FFF2-40B4-BE49-F238E27FC236}">
                <a16:creationId xmlns:a16="http://schemas.microsoft.com/office/drawing/2014/main" id="{09B82D78-75DD-4F72-9895-BCB4E656B036}"/>
              </a:ext>
            </a:extLst>
          </p:cNvPr>
          <p:cNvSpPr>
            <a:spLocks noGrp="1"/>
          </p:cNvSpPr>
          <p:nvPr>
            <p:ph type="sldNum" sz="quarter" idx="12"/>
          </p:nvPr>
        </p:nvSpPr>
        <p:spPr/>
        <p:txBody>
          <a:bodyPr/>
          <a:lstStyle/>
          <a:p>
            <a:fld id="{350BA555-4BC7-4992-89C5-64DEDC60CC9E}" type="slidenum">
              <a:rPr lang="en-US" sz="1100" smtClean="0">
                <a:solidFill>
                  <a:schemeClr val="bg1"/>
                </a:solidFill>
              </a:rPr>
              <a:pPr/>
              <a:t>12</a:t>
            </a:fld>
            <a:endParaRPr lang="en-US" sz="1100" dirty="0">
              <a:solidFill>
                <a:schemeClr val="bg1"/>
              </a:solidFill>
            </a:endParaRPr>
          </a:p>
        </p:txBody>
      </p:sp>
      <p:sp>
        <p:nvSpPr>
          <p:cNvPr id="5" name="Text Placeholder 4">
            <a:extLst>
              <a:ext uri="{FF2B5EF4-FFF2-40B4-BE49-F238E27FC236}">
                <a16:creationId xmlns:a16="http://schemas.microsoft.com/office/drawing/2014/main" id="{9B764F84-6BE1-4718-9B2D-CD8FDDAC18ED}"/>
              </a:ext>
            </a:extLst>
          </p:cNvPr>
          <p:cNvSpPr>
            <a:spLocks noGrp="1"/>
          </p:cNvSpPr>
          <p:nvPr>
            <p:ph type="body" sz="quarter" idx="4294967295"/>
          </p:nvPr>
        </p:nvSpPr>
        <p:spPr>
          <a:xfrm>
            <a:off x="0" y="6391329"/>
            <a:ext cx="11029950" cy="355600"/>
          </a:xfrm>
        </p:spPr>
        <p:txBody>
          <a:bodyPr>
            <a:noAutofit/>
          </a:bodyPr>
          <a:lstStyle/>
          <a:p>
            <a:pPr marL="182880" indent="0">
              <a:buNone/>
            </a:pPr>
            <a:r>
              <a:rPr lang="en-US" sz="1100" dirty="0">
                <a:solidFill>
                  <a:schemeClr val="bg1"/>
                </a:solidFill>
                <a:latin typeface="Century Gothic" panose="020B0502020202020204" pitchFamily="34" charset="0"/>
              </a:rPr>
              <a:t>Discuss </a:t>
            </a:r>
            <a:r>
              <a:rPr lang="en-US" sz="1100" b="1" dirty="0">
                <a:solidFill>
                  <a:schemeClr val="bg1"/>
                </a:solidFill>
                <a:latin typeface="Century Gothic" panose="020B0502020202020204" pitchFamily="34" charset="0"/>
              </a:rPr>
              <a:t>the requirements </a:t>
            </a:r>
            <a:r>
              <a:rPr lang="en-US" sz="1100" dirty="0">
                <a:solidFill>
                  <a:schemeClr val="bg1"/>
                </a:solidFill>
                <a:latin typeface="Century Gothic" panose="020B0502020202020204" pitchFamily="34" charset="0"/>
              </a:rPr>
              <a:t>of the GIPS standards with respect to return calculation methodologies, including the treatment of external cash flows, cash and cash equivalents, and expenses and fees.</a:t>
            </a:r>
          </a:p>
        </p:txBody>
      </p:sp>
      <p:pic>
        <p:nvPicPr>
          <p:cNvPr id="7" name="Picture 6">
            <a:extLst>
              <a:ext uri="{FF2B5EF4-FFF2-40B4-BE49-F238E27FC236}">
                <a16:creationId xmlns:a16="http://schemas.microsoft.com/office/drawing/2014/main" id="{0448A9AF-61F9-4B15-9121-5D64582A2E8E}"/>
              </a:ext>
            </a:extLst>
          </p:cNvPr>
          <p:cNvPicPr>
            <a:picLocks noChangeAspect="1"/>
          </p:cNvPicPr>
          <p:nvPr/>
        </p:nvPicPr>
        <p:blipFill>
          <a:blip r:embed="rId2"/>
          <a:stretch>
            <a:fillRect/>
          </a:stretch>
        </p:blipFill>
        <p:spPr>
          <a:xfrm>
            <a:off x="4485213" y="4699501"/>
            <a:ext cx="4125387" cy="398161"/>
          </a:xfrm>
          <a:prstGeom prst="rect">
            <a:avLst/>
          </a:prstGeom>
        </p:spPr>
      </p:pic>
      <p:pic>
        <p:nvPicPr>
          <p:cNvPr id="8" name="Picture 7">
            <a:extLst>
              <a:ext uri="{FF2B5EF4-FFF2-40B4-BE49-F238E27FC236}">
                <a16:creationId xmlns:a16="http://schemas.microsoft.com/office/drawing/2014/main" id="{F31806FE-7BEF-4204-A623-BDB8210F8AFC}"/>
              </a:ext>
            </a:extLst>
          </p:cNvPr>
          <p:cNvPicPr>
            <a:picLocks noChangeAspect="1"/>
          </p:cNvPicPr>
          <p:nvPr/>
        </p:nvPicPr>
        <p:blipFill>
          <a:blip r:embed="rId3"/>
          <a:stretch>
            <a:fillRect/>
          </a:stretch>
        </p:blipFill>
        <p:spPr>
          <a:xfrm>
            <a:off x="7055901" y="2711550"/>
            <a:ext cx="2712567" cy="1122066"/>
          </a:xfrm>
          <a:prstGeom prst="rect">
            <a:avLst/>
          </a:prstGeom>
        </p:spPr>
      </p:pic>
      <p:pic>
        <p:nvPicPr>
          <p:cNvPr id="11" name="Picture 10">
            <a:extLst>
              <a:ext uri="{FF2B5EF4-FFF2-40B4-BE49-F238E27FC236}">
                <a16:creationId xmlns:a16="http://schemas.microsoft.com/office/drawing/2014/main" id="{EDD56EC0-B043-42ED-ABE7-6BB7A20377C6}"/>
              </a:ext>
            </a:extLst>
          </p:cNvPr>
          <p:cNvPicPr>
            <a:picLocks noChangeAspect="1"/>
          </p:cNvPicPr>
          <p:nvPr/>
        </p:nvPicPr>
        <p:blipFill>
          <a:blip r:embed="rId4"/>
          <a:stretch>
            <a:fillRect/>
          </a:stretch>
        </p:blipFill>
        <p:spPr>
          <a:xfrm>
            <a:off x="3420039" y="2436069"/>
            <a:ext cx="1363834" cy="700021"/>
          </a:xfrm>
          <a:prstGeom prst="rect">
            <a:avLst/>
          </a:prstGeom>
        </p:spPr>
      </p:pic>
    </p:spTree>
    <p:extLst>
      <p:ext uri="{BB962C8B-B14F-4D97-AF65-F5344CB8AC3E}">
        <p14:creationId xmlns:p14="http://schemas.microsoft.com/office/powerpoint/2010/main" val="11748346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534F1-BA9C-4A83-90FB-EBB3AF383550}"/>
              </a:ext>
            </a:extLst>
          </p:cNvPr>
          <p:cNvSpPr>
            <a:spLocks noGrp="1"/>
          </p:cNvSpPr>
          <p:nvPr>
            <p:ph type="title"/>
          </p:nvPr>
        </p:nvSpPr>
        <p:spPr>
          <a:xfrm>
            <a:off x="838200" y="1470785"/>
            <a:ext cx="10515600" cy="974863"/>
          </a:xfrm>
        </p:spPr>
        <p:txBody>
          <a:bodyPr>
            <a:normAutofit/>
          </a:bodyPr>
          <a:lstStyle/>
          <a:p>
            <a:r>
              <a:rPr lang="en-US" sz="3100" cap="all" dirty="0">
                <a:latin typeface="Gill Sans MT" panose="020B0502020104020203" pitchFamily="34" charset="0"/>
              </a:rPr>
              <a:t>Return calculation methodology</a:t>
            </a:r>
            <a:br>
              <a:rPr lang="en-US" dirty="0"/>
            </a:br>
            <a:endParaRPr lang="en-US" dirty="0"/>
          </a:p>
        </p:txBody>
      </p:sp>
      <p:sp>
        <p:nvSpPr>
          <p:cNvPr id="3" name="Content Placeholder 2">
            <a:extLst>
              <a:ext uri="{FF2B5EF4-FFF2-40B4-BE49-F238E27FC236}">
                <a16:creationId xmlns:a16="http://schemas.microsoft.com/office/drawing/2014/main" id="{002ED858-A75E-47EB-983C-131D70B4794F}"/>
              </a:ext>
            </a:extLst>
          </p:cNvPr>
          <p:cNvSpPr>
            <a:spLocks noGrp="1"/>
          </p:cNvSpPr>
          <p:nvPr>
            <p:ph idx="1"/>
          </p:nvPr>
        </p:nvSpPr>
        <p:spPr>
          <a:xfrm>
            <a:off x="514350" y="2059419"/>
            <a:ext cx="10515600" cy="4006843"/>
          </a:xfrm>
        </p:spPr>
        <p:txBody>
          <a:bodyPr>
            <a:normAutofit fontScale="92500" lnSpcReduction="10000"/>
          </a:bodyPr>
          <a:lstStyle/>
          <a:p>
            <a:pPr marL="727200" lvl="2" indent="0" defTabSz="914400">
              <a:spcBef>
                <a:spcPts val="0"/>
              </a:spcBef>
              <a:spcAft>
                <a:spcPts val="0"/>
              </a:spcAft>
              <a:buClrTx/>
              <a:buSzTx/>
              <a:buNone/>
            </a:pPr>
            <a:r>
              <a:rPr lang="en-US" dirty="0">
                <a:latin typeface="Century Gothic" panose="020B0502020202020204"/>
              </a:rPr>
              <a:t>(EFMV – BFMV </a:t>
            </a:r>
            <a:r>
              <a:rPr lang="en-US" b="1" dirty="0">
                <a:solidFill>
                  <a:srgbClr val="FF0000"/>
                </a:solidFill>
                <a:latin typeface="Century Gothic" panose="020B0502020202020204"/>
              </a:rPr>
              <a:t>–</a:t>
            </a:r>
            <a:r>
              <a:rPr lang="en-US" dirty="0">
                <a:latin typeface="Century Gothic" panose="020B0502020202020204"/>
              </a:rPr>
              <a:t> Cash Flow) / (BFMV </a:t>
            </a:r>
            <a:r>
              <a:rPr lang="en-US" b="1" dirty="0">
                <a:solidFill>
                  <a:srgbClr val="FF0000"/>
                </a:solidFill>
                <a:latin typeface="Century Gothic" panose="020B0502020202020204"/>
              </a:rPr>
              <a:t>+</a:t>
            </a:r>
            <a:r>
              <a:rPr lang="en-US" dirty="0">
                <a:latin typeface="Century Gothic" panose="020B0502020202020204"/>
              </a:rPr>
              <a:t> Cash Flow)</a:t>
            </a:r>
          </a:p>
          <a:p>
            <a:pPr marL="727200" lvl="2" indent="0" defTabSz="914400">
              <a:spcBef>
                <a:spcPts val="0"/>
              </a:spcBef>
              <a:spcAft>
                <a:spcPts val="0"/>
              </a:spcAft>
              <a:buClrTx/>
              <a:buSzTx/>
              <a:buNone/>
            </a:pPr>
            <a:endParaRPr lang="en-US" dirty="0">
              <a:latin typeface="Century Gothic" panose="020B0502020202020204"/>
            </a:endParaRPr>
          </a:p>
          <a:p>
            <a:pPr marL="727200" lvl="2" indent="0" defTabSz="914400">
              <a:spcBef>
                <a:spcPts val="0"/>
              </a:spcBef>
              <a:spcAft>
                <a:spcPts val="0"/>
              </a:spcAft>
              <a:buClrTx/>
              <a:buSzTx/>
              <a:buNone/>
            </a:pPr>
            <a:r>
              <a:rPr lang="en-US" dirty="0">
                <a:latin typeface="Century Gothic" panose="020B0502020202020204"/>
              </a:rPr>
              <a:t>Feb 1 BFMV: 100</a:t>
            </a:r>
          </a:p>
          <a:p>
            <a:pPr marL="727200" lvl="2" indent="0" defTabSz="914400">
              <a:spcBef>
                <a:spcPts val="0"/>
              </a:spcBef>
              <a:spcAft>
                <a:spcPts val="0"/>
              </a:spcAft>
              <a:buClrTx/>
              <a:buSzTx/>
              <a:buNone/>
            </a:pPr>
            <a:r>
              <a:rPr lang="en-US" dirty="0">
                <a:latin typeface="Century Gothic" panose="020B0502020202020204"/>
              </a:rPr>
              <a:t>Feb 28 EFMV: 130</a:t>
            </a:r>
          </a:p>
          <a:p>
            <a:pPr marL="727200" lvl="2" indent="0" defTabSz="914400">
              <a:spcBef>
                <a:spcPts val="0"/>
              </a:spcBef>
              <a:spcAft>
                <a:spcPts val="0"/>
              </a:spcAft>
              <a:buClrTx/>
              <a:buSzTx/>
              <a:buNone/>
            </a:pPr>
            <a:r>
              <a:rPr lang="en-US" dirty="0">
                <a:latin typeface="Century Gothic" panose="020B0502020202020204"/>
              </a:rPr>
              <a:t>Feb 21 CF: -20 </a:t>
            </a:r>
          </a:p>
          <a:p>
            <a:pPr marL="727200" lvl="2" indent="0" defTabSz="914400">
              <a:spcBef>
                <a:spcPts val="0"/>
              </a:spcBef>
              <a:spcAft>
                <a:spcPts val="0"/>
              </a:spcAft>
              <a:buClrTx/>
              <a:buSzTx/>
              <a:buNone/>
            </a:pPr>
            <a:r>
              <a:rPr lang="en-US" dirty="0">
                <a:latin typeface="Century Gothic" panose="020B0502020202020204"/>
              </a:rPr>
              <a:t>__</a:t>
            </a:r>
          </a:p>
          <a:p>
            <a:pPr marL="727200" lvl="2" indent="0" defTabSz="914400">
              <a:spcBef>
                <a:spcPts val="0"/>
              </a:spcBef>
              <a:spcAft>
                <a:spcPts val="0"/>
              </a:spcAft>
              <a:buClrTx/>
              <a:buSzTx/>
              <a:buNone/>
            </a:pPr>
            <a:r>
              <a:rPr lang="en-US" dirty="0">
                <a:latin typeface="Century Gothic" panose="020B0502020202020204"/>
              </a:rPr>
              <a:t>Feb 21 FMV: 140</a:t>
            </a:r>
          </a:p>
          <a:p>
            <a:pPr marL="1070100" lvl="2" indent="-342900" defTabSz="914400">
              <a:spcBef>
                <a:spcPts val="0"/>
              </a:spcBef>
              <a:spcAft>
                <a:spcPts val="0"/>
              </a:spcAft>
              <a:buClrTx/>
              <a:buSzTx/>
            </a:pPr>
            <a:endParaRPr lang="en-US" dirty="0">
              <a:latin typeface="Century Gothic" panose="020B0502020202020204"/>
            </a:endParaRPr>
          </a:p>
          <a:p>
            <a:pPr marL="1070100" lvl="2" indent="-342900" defTabSz="914400">
              <a:spcBef>
                <a:spcPts val="0"/>
              </a:spcBef>
              <a:spcAft>
                <a:spcPts val="300"/>
              </a:spcAft>
              <a:buClrTx/>
              <a:buSzTx/>
            </a:pPr>
            <a:r>
              <a:rPr lang="en-US" dirty="0">
                <a:latin typeface="Century Gothic" panose="020B0502020202020204"/>
              </a:rPr>
              <a:t>Dietz = (130 – 100 –(-20))  / (100 + (-20/2) = 50 / 90 =  55.56%</a:t>
            </a:r>
          </a:p>
          <a:p>
            <a:pPr marL="1070100" lvl="2" indent="-342900" defTabSz="914400">
              <a:spcBef>
                <a:spcPts val="0"/>
              </a:spcBef>
              <a:spcAft>
                <a:spcPts val="300"/>
              </a:spcAft>
              <a:buClrTx/>
              <a:buSzTx/>
            </a:pPr>
            <a:r>
              <a:rPr lang="en-US" dirty="0">
                <a:latin typeface="Century Gothic" panose="020B0502020202020204"/>
              </a:rPr>
              <a:t>Modified Dietz = (130 – 100 –(-20) / (100 + (-5)*) = 50 / 95 = 52.63%</a:t>
            </a:r>
          </a:p>
          <a:p>
            <a:pPr marL="1070100" lvl="2" indent="-342900" defTabSz="914400">
              <a:spcBef>
                <a:spcPts val="0"/>
              </a:spcBef>
              <a:spcAft>
                <a:spcPts val="300"/>
              </a:spcAft>
              <a:buClrTx/>
              <a:buSzTx/>
            </a:pPr>
            <a:r>
              <a:rPr lang="en-US" dirty="0">
                <a:latin typeface="Century Gothic" panose="020B0502020202020204"/>
              </a:rPr>
              <a:t>Revalued = (140-100)/100 = 40%</a:t>
            </a:r>
          </a:p>
          <a:p>
            <a:pPr marL="2027200" lvl="6" indent="0" defTabSz="914400">
              <a:spcBef>
                <a:spcPts val="0"/>
              </a:spcBef>
              <a:spcAft>
                <a:spcPts val="300"/>
              </a:spcAft>
              <a:buClrTx/>
              <a:buSzTx/>
              <a:buNone/>
            </a:pPr>
            <a:r>
              <a:rPr lang="en-US" sz="2000" dirty="0">
                <a:solidFill>
                  <a:srgbClr val="000000"/>
                </a:solidFill>
                <a:latin typeface="Century Gothic" panose="020B0502020202020204"/>
              </a:rPr>
              <a:t>       (130-140-(-20) / 140+(-20) = 10/120 = 8.33%</a:t>
            </a:r>
          </a:p>
          <a:p>
            <a:pPr marL="2027200" lvl="6" indent="0" defTabSz="914400">
              <a:spcBef>
                <a:spcPts val="0"/>
              </a:spcBef>
              <a:spcAft>
                <a:spcPts val="300"/>
              </a:spcAft>
              <a:buClrTx/>
              <a:buSzTx/>
              <a:buNone/>
            </a:pPr>
            <a:r>
              <a:rPr lang="en-US" sz="2000" dirty="0">
                <a:solidFill>
                  <a:srgbClr val="000000"/>
                </a:solidFill>
                <a:latin typeface="Century Gothic" panose="020B0502020202020204"/>
              </a:rPr>
              <a:t>Linked: 1.4  *   1.0833   -   1 =  51.67%</a:t>
            </a:r>
          </a:p>
          <a:p>
            <a:pPr marL="727200" lvl="2" indent="0" defTabSz="914400">
              <a:spcBef>
                <a:spcPts val="0"/>
              </a:spcBef>
              <a:spcAft>
                <a:spcPts val="0"/>
              </a:spcAft>
              <a:buClrTx/>
              <a:buSzTx/>
              <a:buNone/>
            </a:pPr>
            <a:endParaRPr lang="en-US" dirty="0">
              <a:latin typeface="Century Gothic" panose="020B0502020202020204"/>
            </a:endParaRPr>
          </a:p>
          <a:p>
            <a:pPr marL="1070100" lvl="2" indent="-342900" defTabSz="914400">
              <a:spcBef>
                <a:spcPts val="0"/>
              </a:spcBef>
              <a:spcAft>
                <a:spcPts val="0"/>
              </a:spcAft>
              <a:buClrTx/>
              <a:buSzTx/>
            </a:pPr>
            <a:endParaRPr lang="en-US" dirty="0">
              <a:latin typeface="Century Gothic" panose="020B0502020202020204"/>
            </a:endParaRPr>
          </a:p>
          <a:p>
            <a:pPr marL="727200" lvl="2" indent="0" defTabSz="914400">
              <a:spcBef>
                <a:spcPts val="0"/>
              </a:spcBef>
              <a:spcAft>
                <a:spcPts val="0"/>
              </a:spcAft>
              <a:buClrTx/>
              <a:buSzTx/>
              <a:buNone/>
            </a:pPr>
            <a:r>
              <a:rPr lang="en-US" dirty="0">
                <a:latin typeface="Century Gothic" panose="020B0502020202020204"/>
              </a:rPr>
              <a:t>*(-20)(</a:t>
            </a:r>
            <a:r>
              <a:rPr lang="en-US" b="1" i="1" dirty="0">
                <a:latin typeface="Century Gothic" panose="020B0502020202020204"/>
              </a:rPr>
              <a:t>28-21/28</a:t>
            </a:r>
            <a:r>
              <a:rPr lang="en-US" dirty="0">
                <a:latin typeface="Century Gothic" panose="020B0502020202020204"/>
              </a:rPr>
              <a:t>))</a:t>
            </a:r>
          </a:p>
          <a:p>
            <a:endParaRPr lang="en-US" dirty="0"/>
          </a:p>
        </p:txBody>
      </p:sp>
      <p:sp>
        <p:nvSpPr>
          <p:cNvPr id="4" name="Slide Number Placeholder 3">
            <a:extLst>
              <a:ext uri="{FF2B5EF4-FFF2-40B4-BE49-F238E27FC236}">
                <a16:creationId xmlns:a16="http://schemas.microsoft.com/office/drawing/2014/main" id="{9477AA58-D30B-4FE9-8DE6-0B8BDCFCFA00}"/>
              </a:ext>
            </a:extLst>
          </p:cNvPr>
          <p:cNvSpPr>
            <a:spLocks noGrp="1"/>
          </p:cNvSpPr>
          <p:nvPr>
            <p:ph type="sldNum" sz="quarter" idx="12"/>
          </p:nvPr>
        </p:nvSpPr>
        <p:spPr>
          <a:xfrm>
            <a:off x="8800171" y="6381750"/>
            <a:ext cx="2743200" cy="365125"/>
          </a:xfrm>
        </p:spPr>
        <p:txBody>
          <a:bodyPr/>
          <a:lstStyle/>
          <a:p>
            <a:fld id="{350BA555-4BC7-4992-89C5-64DEDC60CC9E}" type="slidenum">
              <a:rPr lang="en-US" sz="1100" smtClean="0">
                <a:solidFill>
                  <a:schemeClr val="bg1"/>
                </a:solidFill>
              </a:rPr>
              <a:pPr/>
              <a:t>13</a:t>
            </a:fld>
            <a:endParaRPr lang="en-US" sz="1100" dirty="0">
              <a:solidFill>
                <a:schemeClr val="bg1"/>
              </a:solidFill>
            </a:endParaRPr>
          </a:p>
        </p:txBody>
      </p:sp>
      <p:sp>
        <p:nvSpPr>
          <p:cNvPr id="5" name="Text Placeholder 4">
            <a:extLst>
              <a:ext uri="{FF2B5EF4-FFF2-40B4-BE49-F238E27FC236}">
                <a16:creationId xmlns:a16="http://schemas.microsoft.com/office/drawing/2014/main" id="{F4DD32A0-2B88-41C7-98F7-00D5BCA928E0}"/>
              </a:ext>
            </a:extLst>
          </p:cNvPr>
          <p:cNvSpPr>
            <a:spLocks noGrp="1"/>
          </p:cNvSpPr>
          <p:nvPr>
            <p:ph type="body" sz="quarter" idx="4294967295"/>
          </p:nvPr>
        </p:nvSpPr>
        <p:spPr>
          <a:xfrm>
            <a:off x="0" y="6381750"/>
            <a:ext cx="11029950" cy="355600"/>
          </a:xfrm>
        </p:spPr>
        <p:txBody>
          <a:bodyPr>
            <a:noAutofit/>
          </a:bodyPr>
          <a:lstStyle/>
          <a:p>
            <a:pPr marL="182880" indent="0">
              <a:buNone/>
            </a:pPr>
            <a:r>
              <a:rPr lang="en-US" sz="1100" dirty="0">
                <a:solidFill>
                  <a:schemeClr val="bg1"/>
                </a:solidFill>
              </a:rPr>
              <a:t>Discuss </a:t>
            </a:r>
            <a:r>
              <a:rPr lang="en-US" sz="1100" b="1" dirty="0">
                <a:solidFill>
                  <a:schemeClr val="bg1"/>
                </a:solidFill>
              </a:rPr>
              <a:t>the requirements </a:t>
            </a:r>
            <a:r>
              <a:rPr lang="en-US" sz="1100" dirty="0">
                <a:solidFill>
                  <a:schemeClr val="bg1"/>
                </a:solidFill>
              </a:rPr>
              <a:t>of the GIPS standards with respect to return calculation methodologies, including the treatment of external cash flows, cash and cash equivalents, and expenses and fees.</a:t>
            </a:r>
          </a:p>
        </p:txBody>
      </p:sp>
    </p:spTree>
    <p:extLst>
      <p:ext uri="{BB962C8B-B14F-4D97-AF65-F5344CB8AC3E}">
        <p14:creationId xmlns:p14="http://schemas.microsoft.com/office/powerpoint/2010/main" val="13275141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C36FD19-3EA4-4AD7-A90D-6098A6EF0E4B}"/>
              </a:ext>
            </a:extLst>
          </p:cNvPr>
          <p:cNvPicPr>
            <a:picLocks noChangeAspect="1"/>
          </p:cNvPicPr>
          <p:nvPr/>
        </p:nvPicPr>
        <p:blipFill>
          <a:blip r:embed="rId2"/>
          <a:stretch>
            <a:fillRect/>
          </a:stretch>
        </p:blipFill>
        <p:spPr>
          <a:xfrm>
            <a:off x="4657378" y="1939132"/>
            <a:ext cx="6540305" cy="4027451"/>
          </a:xfrm>
          <a:prstGeom prst="rect">
            <a:avLst/>
          </a:prstGeom>
        </p:spPr>
      </p:pic>
      <p:sp>
        <p:nvSpPr>
          <p:cNvPr id="2" name="Title 1">
            <a:extLst>
              <a:ext uri="{FF2B5EF4-FFF2-40B4-BE49-F238E27FC236}">
                <a16:creationId xmlns:a16="http://schemas.microsoft.com/office/drawing/2014/main" id="{949CE018-F3E8-465D-BA15-AC787ED93675}"/>
              </a:ext>
            </a:extLst>
          </p:cNvPr>
          <p:cNvSpPr>
            <a:spLocks noGrp="1"/>
          </p:cNvSpPr>
          <p:nvPr>
            <p:ph type="title"/>
          </p:nvPr>
        </p:nvSpPr>
        <p:spPr/>
        <p:txBody>
          <a:bodyPr>
            <a:normAutofit/>
          </a:bodyPr>
          <a:lstStyle/>
          <a:p>
            <a:r>
              <a:rPr lang="en-US" sz="2800" cap="all" dirty="0">
                <a:latin typeface="Gill Sans MT" panose="020B0502020104020203" pitchFamily="34" charset="0"/>
              </a:rPr>
              <a:t>Effects of external cash flows</a:t>
            </a:r>
            <a:br>
              <a:rPr lang="en-US" sz="2800" cap="all" dirty="0">
                <a:latin typeface="Gill Sans MT" panose="020B0502020104020203" pitchFamily="34" charset="0"/>
              </a:rPr>
            </a:br>
            <a:endParaRPr lang="en-US" sz="2800" cap="all" dirty="0">
              <a:latin typeface="Gill Sans MT" panose="020B0502020104020203" pitchFamily="34" charset="0"/>
            </a:endParaRPr>
          </a:p>
        </p:txBody>
      </p:sp>
      <p:sp>
        <p:nvSpPr>
          <p:cNvPr id="3" name="Content Placeholder 2">
            <a:extLst>
              <a:ext uri="{FF2B5EF4-FFF2-40B4-BE49-F238E27FC236}">
                <a16:creationId xmlns:a16="http://schemas.microsoft.com/office/drawing/2014/main" id="{CF041BC0-7C11-456D-B55D-182034D6AEA1}"/>
              </a:ext>
            </a:extLst>
          </p:cNvPr>
          <p:cNvSpPr>
            <a:spLocks noGrp="1"/>
          </p:cNvSpPr>
          <p:nvPr>
            <p:ph idx="1"/>
          </p:nvPr>
        </p:nvSpPr>
        <p:spPr>
          <a:xfrm>
            <a:off x="838200" y="2273345"/>
            <a:ext cx="3321205" cy="3526528"/>
          </a:xfrm>
        </p:spPr>
        <p:txBody>
          <a:bodyPr/>
          <a:lstStyle/>
          <a:p>
            <a:pPr marL="0" indent="0">
              <a:buNone/>
            </a:pPr>
            <a:r>
              <a:rPr lang="en-US" sz="2000" dirty="0">
                <a:latin typeface="Century Gothic" panose="020B0502020202020204"/>
              </a:rPr>
              <a:t>In relatively flat, steadily rising or steadily falling markets, the timing of cash flows has a relatively small impact on the accuracy of returns. </a:t>
            </a:r>
          </a:p>
          <a:p>
            <a:pPr marL="0" indent="0">
              <a:buNone/>
            </a:pPr>
            <a:endParaRPr lang="en-US" dirty="0">
              <a:latin typeface="Century Gothic" panose="020B0502020202020204"/>
            </a:endParaRPr>
          </a:p>
          <a:p>
            <a:pPr marL="0" indent="0">
              <a:buNone/>
            </a:pPr>
            <a:endParaRPr lang="en-US" dirty="0">
              <a:latin typeface="Century Gothic" panose="020B0502020202020204"/>
            </a:endParaRPr>
          </a:p>
          <a:p>
            <a:pPr marL="0" indent="0">
              <a:spcAft>
                <a:spcPts val="0"/>
              </a:spcAft>
              <a:buNone/>
            </a:pPr>
            <a:r>
              <a:rPr lang="en-US" sz="1200" dirty="0">
                <a:latin typeface="Century Gothic" panose="020B0502020202020204"/>
              </a:rPr>
              <a:t>From Ethics: Module 5</a:t>
            </a:r>
          </a:p>
          <a:p>
            <a:pPr marL="0" indent="0">
              <a:spcAft>
                <a:spcPts val="0"/>
              </a:spcAft>
              <a:buNone/>
            </a:pPr>
            <a:r>
              <a:rPr lang="en-US" sz="1200" dirty="0">
                <a:latin typeface="Century Gothic" panose="020B0502020202020204"/>
              </a:rPr>
              <a:t>Source: Paula </a:t>
            </a:r>
            <a:r>
              <a:rPr lang="en-US" sz="1200" dirty="0" err="1">
                <a:latin typeface="Century Gothic" panose="020B0502020202020204"/>
              </a:rPr>
              <a:t>Gehr</a:t>
            </a:r>
            <a:endParaRPr lang="en-US" sz="1200" dirty="0">
              <a:latin typeface="Century Gothic" panose="020B0502020202020204"/>
            </a:endParaRPr>
          </a:p>
          <a:p>
            <a:pPr marL="0" indent="0">
              <a:buNone/>
            </a:pPr>
            <a:endParaRPr lang="en-US" dirty="0">
              <a:latin typeface="Century Gothic" panose="020B0502020202020204"/>
            </a:endParaRPr>
          </a:p>
          <a:p>
            <a:pPr marL="0" indent="0">
              <a:buNone/>
            </a:pPr>
            <a:endParaRPr lang="en-US" dirty="0">
              <a:latin typeface="Century Gothic" panose="020B0502020202020204"/>
            </a:endParaRPr>
          </a:p>
          <a:p>
            <a:endParaRPr lang="en-US" dirty="0"/>
          </a:p>
        </p:txBody>
      </p:sp>
      <p:sp>
        <p:nvSpPr>
          <p:cNvPr id="4" name="Slide Number Placeholder 3">
            <a:extLst>
              <a:ext uri="{FF2B5EF4-FFF2-40B4-BE49-F238E27FC236}">
                <a16:creationId xmlns:a16="http://schemas.microsoft.com/office/drawing/2014/main" id="{20A8581C-E14D-4B6E-97D3-3F204DA926E5}"/>
              </a:ext>
            </a:extLst>
          </p:cNvPr>
          <p:cNvSpPr>
            <a:spLocks noGrp="1"/>
          </p:cNvSpPr>
          <p:nvPr>
            <p:ph type="sldNum" sz="quarter" idx="12"/>
          </p:nvPr>
        </p:nvSpPr>
        <p:spPr/>
        <p:txBody>
          <a:bodyPr/>
          <a:lstStyle/>
          <a:p>
            <a:fld id="{350BA555-4BC7-4992-89C5-64DEDC60CC9E}" type="slidenum">
              <a:rPr lang="en-US" smtClean="0">
                <a:solidFill>
                  <a:schemeClr val="bg1"/>
                </a:solidFill>
              </a:rPr>
              <a:pPr/>
              <a:t>14</a:t>
            </a:fld>
            <a:endParaRPr lang="en-US" dirty="0">
              <a:solidFill>
                <a:schemeClr val="bg1"/>
              </a:solidFill>
            </a:endParaRPr>
          </a:p>
        </p:txBody>
      </p:sp>
      <p:sp>
        <p:nvSpPr>
          <p:cNvPr id="5" name="Text Placeholder 4">
            <a:extLst>
              <a:ext uri="{FF2B5EF4-FFF2-40B4-BE49-F238E27FC236}">
                <a16:creationId xmlns:a16="http://schemas.microsoft.com/office/drawing/2014/main" id="{BE754D6B-03D2-40AD-B85F-A8D9E96B5A60}"/>
              </a:ext>
            </a:extLst>
          </p:cNvPr>
          <p:cNvSpPr>
            <a:spLocks noGrp="1"/>
          </p:cNvSpPr>
          <p:nvPr>
            <p:ph type="body" sz="quarter" idx="4294967295"/>
          </p:nvPr>
        </p:nvSpPr>
        <p:spPr>
          <a:xfrm>
            <a:off x="0" y="6398516"/>
            <a:ext cx="11028363" cy="355600"/>
          </a:xfrm>
        </p:spPr>
        <p:txBody>
          <a:bodyPr>
            <a:noAutofit/>
          </a:bodyPr>
          <a:lstStyle/>
          <a:p>
            <a:pPr marL="182880" indent="0">
              <a:buNone/>
            </a:pPr>
            <a:r>
              <a:rPr lang="en-US" sz="1100" dirty="0">
                <a:solidFill>
                  <a:schemeClr val="bg1"/>
                </a:solidFill>
              </a:rPr>
              <a:t>Discuss </a:t>
            </a:r>
            <a:r>
              <a:rPr lang="en-US" sz="1100" b="1" dirty="0">
                <a:solidFill>
                  <a:schemeClr val="bg1"/>
                </a:solidFill>
              </a:rPr>
              <a:t>the requirements </a:t>
            </a:r>
            <a:r>
              <a:rPr lang="en-US" sz="1100" dirty="0">
                <a:solidFill>
                  <a:schemeClr val="bg1"/>
                </a:solidFill>
              </a:rPr>
              <a:t>of the GIPS standards with respect to return calculation methodologies, including the treatment of external cash flows, cash and cash equivalents, and expenses and fees.</a:t>
            </a:r>
          </a:p>
        </p:txBody>
      </p:sp>
      <p:pic>
        <p:nvPicPr>
          <p:cNvPr id="7" name="Picture 6">
            <a:extLst>
              <a:ext uri="{FF2B5EF4-FFF2-40B4-BE49-F238E27FC236}">
                <a16:creationId xmlns:a16="http://schemas.microsoft.com/office/drawing/2014/main" id="{185CC2F9-21E5-4CD3-9BF8-D6B2C3E51F3F}"/>
              </a:ext>
            </a:extLst>
          </p:cNvPr>
          <p:cNvPicPr>
            <a:picLocks noChangeAspect="1"/>
          </p:cNvPicPr>
          <p:nvPr/>
        </p:nvPicPr>
        <p:blipFill>
          <a:blip r:embed="rId3"/>
          <a:stretch>
            <a:fillRect/>
          </a:stretch>
        </p:blipFill>
        <p:spPr>
          <a:xfrm>
            <a:off x="4695536" y="5890753"/>
            <a:ext cx="3231994" cy="416884"/>
          </a:xfrm>
          <a:prstGeom prst="rect">
            <a:avLst/>
          </a:prstGeom>
        </p:spPr>
      </p:pic>
    </p:spTree>
    <p:extLst>
      <p:ext uri="{BB962C8B-B14F-4D97-AF65-F5344CB8AC3E}">
        <p14:creationId xmlns:p14="http://schemas.microsoft.com/office/powerpoint/2010/main" val="15236387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8AD08-77D9-4A01-92CF-99CD41C20BEC}"/>
              </a:ext>
            </a:extLst>
          </p:cNvPr>
          <p:cNvSpPr>
            <a:spLocks noGrp="1"/>
          </p:cNvSpPr>
          <p:nvPr>
            <p:ph type="title"/>
          </p:nvPr>
        </p:nvSpPr>
        <p:spPr/>
        <p:txBody>
          <a:bodyPr>
            <a:normAutofit/>
          </a:bodyPr>
          <a:lstStyle/>
          <a:p>
            <a:r>
              <a:rPr lang="en-US" sz="3100" cap="all" dirty="0">
                <a:latin typeface="Gill Sans MT" panose="020B0502020104020203" pitchFamily="34" charset="0"/>
              </a:rPr>
              <a:t>Effects of external cash flows</a:t>
            </a:r>
            <a:br>
              <a:rPr lang="en-US" dirty="0"/>
            </a:br>
            <a:endParaRPr lang="en-US" dirty="0"/>
          </a:p>
        </p:txBody>
      </p:sp>
      <p:sp>
        <p:nvSpPr>
          <p:cNvPr id="3" name="Content Placeholder 2">
            <a:extLst>
              <a:ext uri="{FF2B5EF4-FFF2-40B4-BE49-F238E27FC236}">
                <a16:creationId xmlns:a16="http://schemas.microsoft.com/office/drawing/2014/main" id="{D4FA63AB-5B22-444E-8B90-49211768685F}"/>
              </a:ext>
            </a:extLst>
          </p:cNvPr>
          <p:cNvSpPr>
            <a:spLocks noGrp="1"/>
          </p:cNvSpPr>
          <p:nvPr>
            <p:ph idx="1"/>
          </p:nvPr>
        </p:nvSpPr>
        <p:spPr>
          <a:xfrm>
            <a:off x="838200" y="2214124"/>
            <a:ext cx="3666893" cy="3104678"/>
          </a:xfrm>
        </p:spPr>
        <p:txBody>
          <a:bodyPr>
            <a:normAutofit fontScale="85000" lnSpcReduction="20000"/>
          </a:bodyPr>
          <a:lstStyle/>
          <a:p>
            <a:pPr marL="0" indent="0">
              <a:buNone/>
            </a:pPr>
            <a:r>
              <a:rPr lang="en-US" dirty="0">
                <a:latin typeface="Century Gothic" panose="020B0502020202020204"/>
              </a:rPr>
              <a:t>When the market turns volatile, the impacts of external cash flows have a material impact on the accuracy of returns.</a:t>
            </a:r>
          </a:p>
          <a:p>
            <a:pPr marL="0" indent="0">
              <a:buNone/>
            </a:pPr>
            <a:endParaRPr lang="en-US" dirty="0">
              <a:latin typeface="Century Gothic" panose="020B0502020202020204"/>
            </a:endParaRPr>
          </a:p>
          <a:p>
            <a:pPr marL="0" indent="0">
              <a:buNone/>
            </a:pPr>
            <a:endParaRPr lang="en-US" dirty="0">
              <a:latin typeface="Century Gothic" panose="020B0502020202020204"/>
            </a:endParaRPr>
          </a:p>
          <a:p>
            <a:pPr marL="0" indent="0">
              <a:spcAft>
                <a:spcPts val="0"/>
              </a:spcAft>
              <a:buNone/>
            </a:pPr>
            <a:r>
              <a:rPr lang="en-US" sz="1200" dirty="0">
                <a:latin typeface="Century Gothic" panose="020B0502020202020204"/>
              </a:rPr>
              <a:t>From Ethics: Module 5</a:t>
            </a:r>
          </a:p>
          <a:p>
            <a:pPr marL="0" indent="0">
              <a:spcAft>
                <a:spcPts val="0"/>
              </a:spcAft>
              <a:buNone/>
            </a:pPr>
            <a:r>
              <a:rPr lang="en-US" sz="1200" dirty="0">
                <a:latin typeface="Century Gothic" panose="020B0502020202020204"/>
              </a:rPr>
              <a:t>Source: Paula </a:t>
            </a:r>
            <a:r>
              <a:rPr lang="en-US" sz="1200" dirty="0" err="1">
                <a:latin typeface="Century Gothic" panose="020B0502020202020204"/>
              </a:rPr>
              <a:t>Gehr</a:t>
            </a:r>
            <a:endParaRPr lang="en-US" sz="1200" dirty="0">
              <a:latin typeface="Century Gothic" panose="020B0502020202020204"/>
            </a:endParaRPr>
          </a:p>
          <a:p>
            <a:endParaRPr lang="en-US" dirty="0"/>
          </a:p>
        </p:txBody>
      </p:sp>
      <p:sp>
        <p:nvSpPr>
          <p:cNvPr id="4" name="Slide Number Placeholder 3">
            <a:extLst>
              <a:ext uri="{FF2B5EF4-FFF2-40B4-BE49-F238E27FC236}">
                <a16:creationId xmlns:a16="http://schemas.microsoft.com/office/drawing/2014/main" id="{7B2788C2-FFD1-4694-8112-CBC0FE66EED1}"/>
              </a:ext>
            </a:extLst>
          </p:cNvPr>
          <p:cNvSpPr>
            <a:spLocks noGrp="1"/>
          </p:cNvSpPr>
          <p:nvPr>
            <p:ph type="sldNum" sz="quarter" idx="12"/>
          </p:nvPr>
        </p:nvSpPr>
        <p:spPr/>
        <p:txBody>
          <a:bodyPr/>
          <a:lstStyle/>
          <a:p>
            <a:fld id="{350BA555-4BC7-4992-89C5-64DEDC60CC9E}" type="slidenum">
              <a:rPr lang="en-US" smtClean="0">
                <a:solidFill>
                  <a:schemeClr val="bg1"/>
                </a:solidFill>
              </a:rPr>
              <a:pPr/>
              <a:t>15</a:t>
            </a:fld>
            <a:endParaRPr lang="en-US" dirty="0">
              <a:solidFill>
                <a:schemeClr val="bg1"/>
              </a:solidFill>
            </a:endParaRPr>
          </a:p>
        </p:txBody>
      </p:sp>
      <p:sp>
        <p:nvSpPr>
          <p:cNvPr id="5" name="Text Placeholder 4">
            <a:extLst>
              <a:ext uri="{FF2B5EF4-FFF2-40B4-BE49-F238E27FC236}">
                <a16:creationId xmlns:a16="http://schemas.microsoft.com/office/drawing/2014/main" id="{3AAB2ACE-0DBC-4F24-A116-B5F38C3FE53B}"/>
              </a:ext>
            </a:extLst>
          </p:cNvPr>
          <p:cNvSpPr>
            <a:spLocks noGrp="1"/>
          </p:cNvSpPr>
          <p:nvPr>
            <p:ph type="body" sz="quarter" idx="4294967295"/>
          </p:nvPr>
        </p:nvSpPr>
        <p:spPr>
          <a:xfrm>
            <a:off x="0" y="6428738"/>
            <a:ext cx="11029950" cy="355600"/>
          </a:xfrm>
        </p:spPr>
        <p:txBody>
          <a:bodyPr>
            <a:normAutofit fontScale="40000" lnSpcReduction="20000"/>
          </a:bodyPr>
          <a:lstStyle/>
          <a:p>
            <a:pPr marL="182880" indent="0">
              <a:buNone/>
            </a:pPr>
            <a:r>
              <a:rPr lang="en-US" dirty="0">
                <a:solidFill>
                  <a:schemeClr val="bg1"/>
                </a:solidFill>
              </a:rPr>
              <a:t>Discuss </a:t>
            </a:r>
            <a:r>
              <a:rPr lang="en-US" b="1" dirty="0">
                <a:solidFill>
                  <a:schemeClr val="bg1"/>
                </a:solidFill>
              </a:rPr>
              <a:t>the requirements </a:t>
            </a:r>
            <a:r>
              <a:rPr lang="en-US" dirty="0">
                <a:solidFill>
                  <a:schemeClr val="bg1"/>
                </a:solidFill>
              </a:rPr>
              <a:t>of the GIPS standards with respect to return calculation methodologies, including the treatment of external cash flows, cash and cash equivalents, and expenses and fees.</a:t>
            </a:r>
          </a:p>
        </p:txBody>
      </p:sp>
      <p:pic>
        <p:nvPicPr>
          <p:cNvPr id="6" name="Picture 5">
            <a:extLst>
              <a:ext uri="{FF2B5EF4-FFF2-40B4-BE49-F238E27FC236}">
                <a16:creationId xmlns:a16="http://schemas.microsoft.com/office/drawing/2014/main" id="{26FC3603-CDCB-49C6-B43B-76198B3F5863}"/>
              </a:ext>
            </a:extLst>
          </p:cNvPr>
          <p:cNvPicPr>
            <a:picLocks noChangeAspect="1"/>
          </p:cNvPicPr>
          <p:nvPr/>
        </p:nvPicPr>
        <p:blipFill>
          <a:blip r:embed="rId2"/>
          <a:stretch>
            <a:fillRect/>
          </a:stretch>
        </p:blipFill>
        <p:spPr>
          <a:xfrm>
            <a:off x="4608154" y="1831698"/>
            <a:ext cx="6988969" cy="3869531"/>
          </a:xfrm>
          <a:prstGeom prst="rect">
            <a:avLst/>
          </a:prstGeom>
        </p:spPr>
      </p:pic>
      <p:pic>
        <p:nvPicPr>
          <p:cNvPr id="7" name="Picture 6">
            <a:extLst>
              <a:ext uri="{FF2B5EF4-FFF2-40B4-BE49-F238E27FC236}">
                <a16:creationId xmlns:a16="http://schemas.microsoft.com/office/drawing/2014/main" id="{6522D718-0F20-4B39-989A-1C4D6EE3CE82}"/>
              </a:ext>
            </a:extLst>
          </p:cNvPr>
          <p:cNvPicPr>
            <a:picLocks noChangeAspect="1"/>
          </p:cNvPicPr>
          <p:nvPr/>
        </p:nvPicPr>
        <p:blipFill>
          <a:blip r:embed="rId3"/>
          <a:stretch>
            <a:fillRect/>
          </a:stretch>
        </p:blipFill>
        <p:spPr>
          <a:xfrm>
            <a:off x="4794173" y="5755113"/>
            <a:ext cx="3816427" cy="359695"/>
          </a:xfrm>
          <a:prstGeom prst="rect">
            <a:avLst/>
          </a:prstGeom>
        </p:spPr>
      </p:pic>
    </p:spTree>
    <p:extLst>
      <p:ext uri="{BB962C8B-B14F-4D97-AF65-F5344CB8AC3E}">
        <p14:creationId xmlns:p14="http://schemas.microsoft.com/office/powerpoint/2010/main" val="27715688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7BCA7-669D-4610-B910-72E532CBDD8F}"/>
              </a:ext>
            </a:extLst>
          </p:cNvPr>
          <p:cNvSpPr>
            <a:spLocks noGrp="1"/>
          </p:cNvSpPr>
          <p:nvPr>
            <p:ph type="title"/>
          </p:nvPr>
        </p:nvSpPr>
        <p:spPr/>
        <p:txBody>
          <a:bodyPr>
            <a:normAutofit/>
          </a:bodyPr>
          <a:lstStyle/>
          <a:p>
            <a:r>
              <a:rPr lang="en-US" sz="2800" cap="all" dirty="0">
                <a:latin typeface="Gill Sans MT" panose="020B0502020104020203" pitchFamily="34" charset="0"/>
              </a:rPr>
              <a:t>Money-Weighted Returns</a:t>
            </a:r>
          </a:p>
        </p:txBody>
      </p:sp>
      <p:sp>
        <p:nvSpPr>
          <p:cNvPr id="3" name="Content Placeholder 2">
            <a:extLst>
              <a:ext uri="{FF2B5EF4-FFF2-40B4-BE49-F238E27FC236}">
                <a16:creationId xmlns:a16="http://schemas.microsoft.com/office/drawing/2014/main" id="{7014354A-8A0A-488B-B20F-61EA4C388BBA}"/>
              </a:ext>
            </a:extLst>
          </p:cNvPr>
          <p:cNvSpPr>
            <a:spLocks noGrp="1"/>
          </p:cNvSpPr>
          <p:nvPr>
            <p:ph idx="1"/>
          </p:nvPr>
        </p:nvSpPr>
        <p:spPr/>
        <p:txBody>
          <a:bodyPr>
            <a:normAutofit/>
          </a:bodyPr>
          <a:lstStyle/>
          <a:p>
            <a:pPr marL="285750" lvl="1"/>
            <a:r>
              <a:rPr lang="en-US" dirty="0"/>
              <a:t>Criteria to be able to choose to present MWRs:</a:t>
            </a:r>
          </a:p>
          <a:p>
            <a:pPr lvl="1"/>
            <a:r>
              <a:rPr lang="en-US" dirty="0">
                <a:latin typeface="Century Gothic" panose="020B0502020202020204"/>
              </a:rPr>
              <a:t>Control over the timing of the external flows, </a:t>
            </a:r>
            <a:r>
              <a:rPr lang="en-US" b="1" dirty="0">
                <a:latin typeface="Century Gothic" panose="020B0502020202020204"/>
              </a:rPr>
              <a:t>and </a:t>
            </a:r>
            <a:endParaRPr lang="en-US" b="1" dirty="0"/>
          </a:p>
          <a:p>
            <a:pPr lvl="2"/>
            <a:r>
              <a:rPr lang="en-US" sz="2400" dirty="0"/>
              <a:t>Portfolios are closed-end, fixed life or fixed commitment </a:t>
            </a:r>
            <a:r>
              <a:rPr lang="en-US" sz="2400" b="1" dirty="0"/>
              <a:t>or</a:t>
            </a:r>
          </a:p>
          <a:p>
            <a:pPr lvl="2"/>
            <a:r>
              <a:rPr lang="en-US" sz="2400" dirty="0"/>
              <a:t>Illiquid investments are a significant part of the investment strategy.</a:t>
            </a:r>
          </a:p>
          <a:p>
            <a:pPr lvl="2"/>
            <a:endParaRPr lang="en-US" sz="2400" b="1" i="1" dirty="0"/>
          </a:p>
          <a:p>
            <a:pPr lvl="1"/>
            <a:r>
              <a:rPr lang="en-US" dirty="0"/>
              <a:t>TWRs = MWRs if there are no cash flows</a:t>
            </a:r>
          </a:p>
        </p:txBody>
      </p:sp>
      <p:sp>
        <p:nvSpPr>
          <p:cNvPr id="4" name="Slide Number Placeholder 3">
            <a:extLst>
              <a:ext uri="{FF2B5EF4-FFF2-40B4-BE49-F238E27FC236}">
                <a16:creationId xmlns:a16="http://schemas.microsoft.com/office/drawing/2014/main" id="{2FE38337-041D-46A4-B53F-EE4BE80E7A41}"/>
              </a:ext>
            </a:extLst>
          </p:cNvPr>
          <p:cNvSpPr>
            <a:spLocks noGrp="1"/>
          </p:cNvSpPr>
          <p:nvPr>
            <p:ph type="sldNum" sz="quarter" idx="12"/>
          </p:nvPr>
        </p:nvSpPr>
        <p:spPr/>
        <p:txBody>
          <a:bodyPr/>
          <a:lstStyle/>
          <a:p>
            <a:fld id="{350BA555-4BC7-4992-89C5-64DEDC60CC9E}" type="slidenum">
              <a:rPr lang="en-US" smtClean="0">
                <a:solidFill>
                  <a:schemeClr val="bg1"/>
                </a:solidFill>
              </a:rPr>
              <a:pPr/>
              <a:t>16</a:t>
            </a:fld>
            <a:endParaRPr lang="en-US" dirty="0">
              <a:solidFill>
                <a:schemeClr val="bg1"/>
              </a:solidFill>
            </a:endParaRPr>
          </a:p>
        </p:txBody>
      </p:sp>
      <p:sp>
        <p:nvSpPr>
          <p:cNvPr id="5" name="Text Placeholder 4">
            <a:extLst>
              <a:ext uri="{FF2B5EF4-FFF2-40B4-BE49-F238E27FC236}">
                <a16:creationId xmlns:a16="http://schemas.microsoft.com/office/drawing/2014/main" id="{267DABC8-0EBC-400A-9BF0-C3F42B05BDF8}"/>
              </a:ext>
            </a:extLst>
          </p:cNvPr>
          <p:cNvSpPr>
            <a:spLocks noGrp="1"/>
          </p:cNvSpPr>
          <p:nvPr>
            <p:ph type="body" sz="quarter" idx="4294967295"/>
          </p:nvPr>
        </p:nvSpPr>
        <p:spPr>
          <a:xfrm>
            <a:off x="0" y="6387365"/>
            <a:ext cx="11029950" cy="355600"/>
          </a:xfrm>
        </p:spPr>
        <p:txBody>
          <a:bodyPr>
            <a:noAutofit/>
          </a:bodyPr>
          <a:lstStyle/>
          <a:p>
            <a:pPr marL="182880" indent="0">
              <a:buNone/>
            </a:pPr>
            <a:r>
              <a:rPr lang="en-US" sz="1100" dirty="0">
                <a:solidFill>
                  <a:schemeClr val="bg1"/>
                </a:solidFill>
              </a:rPr>
              <a:t>Discuss </a:t>
            </a:r>
            <a:r>
              <a:rPr lang="en-US" sz="1100" b="1" dirty="0">
                <a:solidFill>
                  <a:schemeClr val="bg1"/>
                </a:solidFill>
              </a:rPr>
              <a:t>the requirements </a:t>
            </a:r>
            <a:r>
              <a:rPr lang="en-US" sz="1100" dirty="0">
                <a:solidFill>
                  <a:schemeClr val="bg1"/>
                </a:solidFill>
              </a:rPr>
              <a:t>of the GIPS standards with respect to return calculation methodologies, including the treatment of external cash flows, cash and cash equivalents, and expenses and fees.</a:t>
            </a:r>
          </a:p>
        </p:txBody>
      </p:sp>
    </p:spTree>
    <p:extLst>
      <p:ext uri="{BB962C8B-B14F-4D97-AF65-F5344CB8AC3E}">
        <p14:creationId xmlns:p14="http://schemas.microsoft.com/office/powerpoint/2010/main" val="34731099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7BCA7-669D-4610-B910-72E532CBDD8F}"/>
              </a:ext>
            </a:extLst>
          </p:cNvPr>
          <p:cNvSpPr>
            <a:spLocks noGrp="1"/>
          </p:cNvSpPr>
          <p:nvPr>
            <p:ph type="title"/>
          </p:nvPr>
        </p:nvSpPr>
        <p:spPr>
          <a:xfrm>
            <a:off x="838200" y="1098447"/>
            <a:ext cx="10515600" cy="974863"/>
          </a:xfrm>
        </p:spPr>
        <p:txBody>
          <a:bodyPr>
            <a:normAutofit/>
          </a:bodyPr>
          <a:lstStyle/>
          <a:p>
            <a:r>
              <a:rPr lang="en-US" sz="2800" cap="all" dirty="0">
                <a:latin typeface="Gill Sans MT" panose="020B0502020104020203" pitchFamily="34" charset="0"/>
              </a:rPr>
              <a:t>Treatment of cash, expenses and fees</a:t>
            </a:r>
          </a:p>
        </p:txBody>
      </p:sp>
      <p:sp>
        <p:nvSpPr>
          <p:cNvPr id="3" name="Content Placeholder 2">
            <a:extLst>
              <a:ext uri="{FF2B5EF4-FFF2-40B4-BE49-F238E27FC236}">
                <a16:creationId xmlns:a16="http://schemas.microsoft.com/office/drawing/2014/main" id="{7014354A-8A0A-488B-B20F-61EA4C388BBA}"/>
              </a:ext>
            </a:extLst>
          </p:cNvPr>
          <p:cNvSpPr>
            <a:spLocks noGrp="1"/>
          </p:cNvSpPr>
          <p:nvPr>
            <p:ph idx="1"/>
          </p:nvPr>
        </p:nvSpPr>
        <p:spPr>
          <a:xfrm>
            <a:off x="838200" y="1892151"/>
            <a:ext cx="10515600" cy="4127649"/>
          </a:xfrm>
        </p:spPr>
        <p:txBody>
          <a:bodyPr>
            <a:noAutofit/>
          </a:bodyPr>
          <a:lstStyle/>
          <a:p>
            <a:pPr marL="285750" lvl="1"/>
            <a:r>
              <a:rPr lang="en-US" sz="2100" dirty="0"/>
              <a:t>Returns from cash must be included</a:t>
            </a:r>
          </a:p>
          <a:p>
            <a:pPr lvl="1"/>
            <a:r>
              <a:rPr lang="en-US" sz="2100" dirty="0"/>
              <a:t>Impact of holding cash:</a:t>
            </a:r>
          </a:p>
          <a:p>
            <a:pPr lvl="2"/>
            <a:r>
              <a:rPr lang="en-US" sz="2100" dirty="0"/>
              <a:t>Reduce returns in up markets</a:t>
            </a:r>
          </a:p>
          <a:p>
            <a:pPr lvl="2"/>
            <a:r>
              <a:rPr lang="en-US" sz="2100" dirty="0"/>
              <a:t>Improve returns in down markets</a:t>
            </a:r>
          </a:p>
          <a:p>
            <a:r>
              <a:rPr lang="en-US" sz="2100" dirty="0">
                <a:latin typeface="Century Gothic" panose="020B0502020202020204"/>
              </a:rPr>
              <a:t>Returns must be calculated </a:t>
            </a:r>
            <a:r>
              <a:rPr lang="en-US" sz="2100" u="sng" dirty="0">
                <a:latin typeface="Century Gothic" panose="020B0502020202020204"/>
              </a:rPr>
              <a:t>after the deduction</a:t>
            </a:r>
            <a:r>
              <a:rPr lang="en-US" sz="2100" dirty="0">
                <a:latin typeface="Century Gothic" panose="020B0502020202020204"/>
              </a:rPr>
              <a:t> of </a:t>
            </a:r>
            <a:r>
              <a:rPr lang="en-US" sz="2100" b="1" i="1" dirty="0">
                <a:latin typeface="Century Gothic" panose="020B0502020202020204"/>
              </a:rPr>
              <a:t>trading expenses</a:t>
            </a:r>
            <a:endParaRPr lang="en-US" sz="2100" dirty="0"/>
          </a:p>
          <a:p>
            <a:pPr lvl="1"/>
            <a:r>
              <a:rPr lang="en-US" sz="2100" dirty="0"/>
              <a:t>Typically deducted at point of trade: commissions, bid/ask spreads</a:t>
            </a:r>
          </a:p>
          <a:p>
            <a:pPr lvl="1"/>
            <a:r>
              <a:rPr lang="en-US" sz="2100" dirty="0"/>
              <a:t>BOTH GROSS AND NET Performance must be </a:t>
            </a:r>
            <a:r>
              <a:rPr lang="en-US" sz="2100" b="1" i="1" dirty="0"/>
              <a:t>net of trading expenses</a:t>
            </a:r>
          </a:p>
          <a:p>
            <a:pPr lvl="1"/>
            <a:r>
              <a:rPr lang="en-US" sz="2100" dirty="0"/>
              <a:t>BUNDLED FEES: If trading expenses and custody fees are part of a bundled all-in fee, firms must reduce gross returns by the entire bundled fee or the portion that includes transaction costs. Alternatively, firms can estimate transaction costs.</a:t>
            </a:r>
            <a:endParaRPr lang="en-US" sz="2100" b="1" i="1" dirty="0"/>
          </a:p>
        </p:txBody>
      </p:sp>
      <p:sp>
        <p:nvSpPr>
          <p:cNvPr id="4" name="Slide Number Placeholder 3">
            <a:extLst>
              <a:ext uri="{FF2B5EF4-FFF2-40B4-BE49-F238E27FC236}">
                <a16:creationId xmlns:a16="http://schemas.microsoft.com/office/drawing/2014/main" id="{2FE38337-041D-46A4-B53F-EE4BE80E7A41}"/>
              </a:ext>
            </a:extLst>
          </p:cNvPr>
          <p:cNvSpPr>
            <a:spLocks noGrp="1"/>
          </p:cNvSpPr>
          <p:nvPr>
            <p:ph type="sldNum" sz="quarter" idx="12"/>
          </p:nvPr>
        </p:nvSpPr>
        <p:spPr/>
        <p:txBody>
          <a:bodyPr/>
          <a:lstStyle/>
          <a:p>
            <a:fld id="{350BA555-4BC7-4992-89C5-64DEDC60CC9E}" type="slidenum">
              <a:rPr lang="en-US" smtClean="0">
                <a:solidFill>
                  <a:schemeClr val="bg1"/>
                </a:solidFill>
              </a:rPr>
              <a:pPr/>
              <a:t>17</a:t>
            </a:fld>
            <a:endParaRPr lang="en-US" dirty="0">
              <a:solidFill>
                <a:schemeClr val="bg1"/>
              </a:solidFill>
            </a:endParaRPr>
          </a:p>
        </p:txBody>
      </p:sp>
      <p:sp>
        <p:nvSpPr>
          <p:cNvPr id="5" name="Text Placeholder 4">
            <a:extLst>
              <a:ext uri="{FF2B5EF4-FFF2-40B4-BE49-F238E27FC236}">
                <a16:creationId xmlns:a16="http://schemas.microsoft.com/office/drawing/2014/main" id="{267DABC8-0EBC-400A-9BF0-C3F42B05BDF8}"/>
              </a:ext>
            </a:extLst>
          </p:cNvPr>
          <p:cNvSpPr>
            <a:spLocks noGrp="1"/>
          </p:cNvSpPr>
          <p:nvPr>
            <p:ph type="body" sz="quarter" idx="4294967295"/>
          </p:nvPr>
        </p:nvSpPr>
        <p:spPr>
          <a:xfrm>
            <a:off x="0" y="6446908"/>
            <a:ext cx="11029950" cy="355600"/>
          </a:xfrm>
        </p:spPr>
        <p:txBody>
          <a:bodyPr>
            <a:noAutofit/>
          </a:bodyPr>
          <a:lstStyle/>
          <a:p>
            <a:pPr marL="182880" indent="0">
              <a:buNone/>
            </a:pPr>
            <a:r>
              <a:rPr lang="en-US" sz="1100" dirty="0">
                <a:solidFill>
                  <a:schemeClr val="bg1"/>
                </a:solidFill>
              </a:rPr>
              <a:t>Discuss </a:t>
            </a:r>
            <a:r>
              <a:rPr lang="en-US" sz="1100" b="1" dirty="0">
                <a:solidFill>
                  <a:schemeClr val="bg1"/>
                </a:solidFill>
              </a:rPr>
              <a:t>the requirements </a:t>
            </a:r>
            <a:r>
              <a:rPr lang="en-US" sz="1100" dirty="0">
                <a:solidFill>
                  <a:schemeClr val="bg1"/>
                </a:solidFill>
              </a:rPr>
              <a:t>of the GIPS standards with respect to return calculation methodologies, including the treatment of external cash flows, cash and cash equivalents, and expenses and fees.</a:t>
            </a:r>
          </a:p>
        </p:txBody>
      </p:sp>
    </p:spTree>
    <p:extLst>
      <p:ext uri="{BB962C8B-B14F-4D97-AF65-F5344CB8AC3E}">
        <p14:creationId xmlns:p14="http://schemas.microsoft.com/office/powerpoint/2010/main" val="42730776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7BCA7-669D-4610-B910-72E532CBDD8F}"/>
              </a:ext>
            </a:extLst>
          </p:cNvPr>
          <p:cNvSpPr>
            <a:spLocks noGrp="1"/>
          </p:cNvSpPr>
          <p:nvPr>
            <p:ph type="title"/>
          </p:nvPr>
        </p:nvSpPr>
        <p:spPr>
          <a:xfrm>
            <a:off x="838200" y="1098447"/>
            <a:ext cx="10515600" cy="974863"/>
          </a:xfrm>
        </p:spPr>
        <p:txBody>
          <a:bodyPr>
            <a:normAutofit/>
          </a:bodyPr>
          <a:lstStyle/>
          <a:p>
            <a:r>
              <a:rPr lang="en-US" sz="2800" cap="all" dirty="0">
                <a:latin typeface="Gill Sans MT" panose="020B0502020104020203" pitchFamily="34" charset="0"/>
              </a:rPr>
              <a:t>Treatment of cash, expenses and fees</a:t>
            </a:r>
          </a:p>
        </p:txBody>
      </p:sp>
      <p:sp>
        <p:nvSpPr>
          <p:cNvPr id="3" name="Content Placeholder 2">
            <a:extLst>
              <a:ext uri="{FF2B5EF4-FFF2-40B4-BE49-F238E27FC236}">
                <a16:creationId xmlns:a16="http://schemas.microsoft.com/office/drawing/2014/main" id="{7014354A-8A0A-488B-B20F-61EA4C388BBA}"/>
              </a:ext>
            </a:extLst>
          </p:cNvPr>
          <p:cNvSpPr>
            <a:spLocks noGrp="1"/>
          </p:cNvSpPr>
          <p:nvPr>
            <p:ph idx="1"/>
          </p:nvPr>
        </p:nvSpPr>
        <p:spPr>
          <a:xfrm>
            <a:off x="838200" y="1892151"/>
            <a:ext cx="10515600" cy="4127649"/>
          </a:xfrm>
        </p:spPr>
        <p:txBody>
          <a:bodyPr>
            <a:noAutofit/>
          </a:bodyPr>
          <a:lstStyle/>
          <a:p>
            <a:r>
              <a:rPr lang="en-US" sz="2000" dirty="0"/>
              <a:t>Management fees:</a:t>
            </a:r>
          </a:p>
          <a:p>
            <a:pPr lvl="1"/>
            <a:r>
              <a:rPr lang="en-US" sz="2000" dirty="0"/>
              <a:t>Can be actual or model; accruing fees and expenses is recommended</a:t>
            </a:r>
          </a:p>
          <a:p>
            <a:pPr lvl="1"/>
            <a:r>
              <a:rPr lang="en-US" sz="2000" dirty="0"/>
              <a:t>Management fees, including performance-based fees, are the only difference between NET and GROSS PERFORMANCE</a:t>
            </a:r>
          </a:p>
          <a:p>
            <a:pPr lvl="1"/>
            <a:r>
              <a:rPr lang="en-US" sz="2000" dirty="0"/>
              <a:t>Lots of disclosure requirements</a:t>
            </a:r>
          </a:p>
          <a:p>
            <a:pPr>
              <a:spcBef>
                <a:spcPts val="1800"/>
              </a:spcBef>
            </a:pPr>
            <a:r>
              <a:rPr lang="en-US" sz="2000" dirty="0"/>
              <a:t>Custodial fees and other administrative expenses:</a:t>
            </a:r>
          </a:p>
          <a:p>
            <a:pPr lvl="1"/>
            <a:r>
              <a:rPr lang="en-US" sz="2000" dirty="0"/>
              <a:t>Do not affect performance: Beyond a manager’s control for composite returns – impact </a:t>
            </a:r>
            <a:r>
              <a:rPr lang="en-US" sz="2000" b="1" u="sng" dirty="0"/>
              <a:t>not</a:t>
            </a:r>
            <a:r>
              <a:rPr lang="en-US" sz="2000" dirty="0"/>
              <a:t> reflected in performance</a:t>
            </a:r>
          </a:p>
          <a:p>
            <a:pPr lvl="1"/>
            <a:r>
              <a:rPr lang="en-US" sz="2000" dirty="0"/>
              <a:t>Do affect net performance for pooled funds: within a manager’s control</a:t>
            </a:r>
          </a:p>
          <a:p>
            <a:pPr lvl="1"/>
            <a:r>
              <a:rPr lang="en-US" sz="2000" dirty="0"/>
              <a:t>For calculation purposes for composites – treat like an external cash withdrawal made by a client: EMV – BMV – custodial fee/ BMV</a:t>
            </a:r>
          </a:p>
        </p:txBody>
      </p:sp>
      <p:sp>
        <p:nvSpPr>
          <p:cNvPr id="4" name="Slide Number Placeholder 3">
            <a:extLst>
              <a:ext uri="{FF2B5EF4-FFF2-40B4-BE49-F238E27FC236}">
                <a16:creationId xmlns:a16="http://schemas.microsoft.com/office/drawing/2014/main" id="{2FE38337-041D-46A4-B53F-EE4BE80E7A4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50BA555-4BC7-4992-89C5-64DEDC60CC9E}"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ext Placeholder 4">
            <a:extLst>
              <a:ext uri="{FF2B5EF4-FFF2-40B4-BE49-F238E27FC236}">
                <a16:creationId xmlns:a16="http://schemas.microsoft.com/office/drawing/2014/main" id="{267DABC8-0EBC-400A-9BF0-C3F42B05BDF8}"/>
              </a:ext>
            </a:extLst>
          </p:cNvPr>
          <p:cNvSpPr>
            <a:spLocks noGrp="1"/>
          </p:cNvSpPr>
          <p:nvPr>
            <p:ph type="body" sz="quarter" idx="4294967295"/>
          </p:nvPr>
        </p:nvSpPr>
        <p:spPr>
          <a:xfrm>
            <a:off x="0" y="6446908"/>
            <a:ext cx="11029950" cy="355600"/>
          </a:xfrm>
        </p:spPr>
        <p:txBody>
          <a:bodyPr>
            <a:noAutofit/>
          </a:bodyPr>
          <a:lstStyle/>
          <a:p>
            <a:pPr marL="182880" indent="0">
              <a:buNone/>
            </a:pPr>
            <a:r>
              <a:rPr lang="en-US" sz="1100" dirty="0">
                <a:solidFill>
                  <a:schemeClr val="bg1"/>
                </a:solidFill>
              </a:rPr>
              <a:t>Discuss </a:t>
            </a:r>
            <a:r>
              <a:rPr lang="en-US" sz="1100" b="1" dirty="0">
                <a:solidFill>
                  <a:schemeClr val="bg1"/>
                </a:solidFill>
              </a:rPr>
              <a:t>the requirements </a:t>
            </a:r>
            <a:r>
              <a:rPr lang="en-US" sz="1100" dirty="0">
                <a:solidFill>
                  <a:schemeClr val="bg1"/>
                </a:solidFill>
              </a:rPr>
              <a:t>of the GIPS standards with respect to return calculation methodologies, including the treatment of external cash flows, cash and cash equivalents, and expenses and fees.</a:t>
            </a:r>
          </a:p>
        </p:txBody>
      </p:sp>
    </p:spTree>
    <p:extLst>
      <p:ext uri="{BB962C8B-B14F-4D97-AF65-F5344CB8AC3E}">
        <p14:creationId xmlns:p14="http://schemas.microsoft.com/office/powerpoint/2010/main" val="34004051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857E6-9005-4A91-9BF5-BD7AC0B37C9B}"/>
              </a:ext>
            </a:extLst>
          </p:cNvPr>
          <p:cNvSpPr>
            <a:spLocks noGrp="1"/>
          </p:cNvSpPr>
          <p:nvPr>
            <p:ph type="title"/>
          </p:nvPr>
        </p:nvSpPr>
        <p:spPr/>
        <p:txBody>
          <a:bodyPr>
            <a:normAutofit/>
          </a:bodyPr>
          <a:lstStyle/>
          <a:p>
            <a:r>
              <a:rPr lang="en-US" sz="2800" cap="all" dirty="0">
                <a:latin typeface="Gill Sans MT" panose="020B0502020104020203" pitchFamily="34" charset="0"/>
              </a:rPr>
              <a:t>Question 2:</a:t>
            </a:r>
          </a:p>
        </p:txBody>
      </p:sp>
      <p:sp>
        <p:nvSpPr>
          <p:cNvPr id="4" name="Slide Number Placeholder 3">
            <a:extLst>
              <a:ext uri="{FF2B5EF4-FFF2-40B4-BE49-F238E27FC236}">
                <a16:creationId xmlns:a16="http://schemas.microsoft.com/office/drawing/2014/main" id="{FB91B1C1-3EDF-466C-9398-9EDE74E1DAD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FAEA426-E1FD-4330-9CDE-9508A62DC627}" type="slidenum">
              <a:rPr kumimoji="0" lang="en-US" sz="1100" b="0" i="0" u="none" strike="noStrike" kern="1200" cap="none" spc="0" normalizeH="0" baseline="0" noProof="0" smtClean="0">
                <a:ln>
                  <a:noFill/>
                </a:ln>
                <a:solidFill>
                  <a:prstClr val="white"/>
                </a:solidFill>
                <a:effectLst/>
                <a:uLnTx/>
                <a:uFillTx/>
                <a:latin typeface="Century Gothic" panose="020B0502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1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5" name="Text Placeholder 4">
            <a:extLst>
              <a:ext uri="{FF2B5EF4-FFF2-40B4-BE49-F238E27FC236}">
                <a16:creationId xmlns:a16="http://schemas.microsoft.com/office/drawing/2014/main" id="{861E435D-1AC4-4F72-A9D4-E586D6AB723B}"/>
              </a:ext>
            </a:extLst>
          </p:cNvPr>
          <p:cNvSpPr>
            <a:spLocks noGrp="1"/>
          </p:cNvSpPr>
          <p:nvPr>
            <p:ph type="body" sz="quarter" idx="4294967295"/>
          </p:nvPr>
        </p:nvSpPr>
        <p:spPr>
          <a:xfrm>
            <a:off x="0" y="6502400"/>
            <a:ext cx="10515600" cy="355600"/>
          </a:xfrm>
        </p:spPr>
        <p:txBody>
          <a:bodyPr>
            <a:normAutofit/>
          </a:bodyPr>
          <a:lstStyle/>
          <a:p>
            <a:pPr marL="0" indent="0">
              <a:buNone/>
            </a:pPr>
            <a:endParaRPr lang="en-US" sz="1100" dirty="0">
              <a:solidFill>
                <a:schemeClr val="bg1"/>
              </a:solidFill>
              <a:latin typeface="Century Gothic" panose="020B0502020202020204" pitchFamily="34" charset="0"/>
            </a:endParaRPr>
          </a:p>
        </p:txBody>
      </p:sp>
      <p:sp>
        <p:nvSpPr>
          <p:cNvPr id="8" name="Content Placeholder 7">
            <a:extLst>
              <a:ext uri="{FF2B5EF4-FFF2-40B4-BE49-F238E27FC236}">
                <a16:creationId xmlns:a16="http://schemas.microsoft.com/office/drawing/2014/main" id="{63294C8B-0CB5-6B7F-83BA-343A83E398CA}"/>
              </a:ext>
            </a:extLst>
          </p:cNvPr>
          <p:cNvSpPr>
            <a:spLocks noGrp="1"/>
          </p:cNvSpPr>
          <p:nvPr>
            <p:ph idx="1"/>
          </p:nvPr>
        </p:nvSpPr>
        <p:spPr>
          <a:xfrm>
            <a:off x="838200" y="2122115"/>
            <a:ext cx="10515600" cy="3526528"/>
          </a:xfrm>
        </p:spPr>
        <p:txBody>
          <a:bodyPr>
            <a:noAutofit/>
          </a:bodyPr>
          <a:lstStyle/>
          <a:p>
            <a:pPr marL="0" indent="0" algn="l">
              <a:buNone/>
            </a:pPr>
            <a:r>
              <a:rPr lang="en-US" sz="2800" b="0" i="0" u="none" strike="noStrike" baseline="0" dirty="0">
                <a:solidFill>
                  <a:srgbClr val="262626"/>
                </a:solidFill>
                <a:latin typeface="WarnockPro-Regular"/>
              </a:rPr>
              <a:t>Under the GIPS standards, the </a:t>
            </a:r>
            <a:r>
              <a:rPr lang="en-US" sz="2800" b="0" i="1" u="none" strike="noStrike" baseline="0" dirty="0">
                <a:solidFill>
                  <a:srgbClr val="262626"/>
                </a:solidFill>
                <a:latin typeface="WarnockPro-It"/>
              </a:rPr>
              <a:t>most </a:t>
            </a:r>
            <a:r>
              <a:rPr lang="en-US" sz="2800" b="0" i="0" u="none" strike="noStrike" baseline="0" dirty="0">
                <a:solidFill>
                  <a:srgbClr val="262626"/>
                </a:solidFill>
                <a:latin typeface="WarnockPro-Regular"/>
              </a:rPr>
              <a:t>accurate statement is that transaction costs</a:t>
            </a:r>
          </a:p>
          <a:p>
            <a:pPr marL="0" indent="0" algn="l">
              <a:buNone/>
            </a:pPr>
            <a:r>
              <a:rPr lang="en-US" sz="2800" b="0" i="0" u="none" strike="noStrike" baseline="0" dirty="0">
                <a:solidFill>
                  <a:srgbClr val="262626"/>
                </a:solidFill>
                <a:latin typeface="WarnockPro-Regular"/>
              </a:rPr>
              <a:t>do </a:t>
            </a:r>
            <a:r>
              <a:rPr lang="en-US" sz="2800" b="1" i="0" u="none" strike="noStrike" baseline="0" dirty="0">
                <a:solidFill>
                  <a:srgbClr val="262626"/>
                </a:solidFill>
                <a:latin typeface="WarnockPro-Bold"/>
              </a:rPr>
              <a:t>not </a:t>
            </a:r>
            <a:r>
              <a:rPr lang="en-US" sz="2800" b="0" i="0" u="none" strike="noStrike" baseline="0" dirty="0">
                <a:solidFill>
                  <a:srgbClr val="262626"/>
                </a:solidFill>
                <a:latin typeface="WarnockPro-Regular"/>
              </a:rPr>
              <a:t>include:</a:t>
            </a:r>
          </a:p>
          <a:p>
            <a:pPr marL="0" indent="0" algn="l">
              <a:buNone/>
            </a:pPr>
            <a:r>
              <a:rPr lang="en-US" sz="2800" b="1" i="0" u="none" strike="noStrike" baseline="0" dirty="0">
                <a:solidFill>
                  <a:srgbClr val="262626"/>
                </a:solidFill>
                <a:latin typeface="MyriadPro-BoldCond"/>
              </a:rPr>
              <a:t>A. </a:t>
            </a:r>
            <a:r>
              <a:rPr lang="en-US" sz="2800" b="0" i="0" u="none" strike="noStrike" baseline="0" dirty="0">
                <a:solidFill>
                  <a:srgbClr val="262626"/>
                </a:solidFill>
                <a:latin typeface="WarnockPro-Regular"/>
              </a:rPr>
              <a:t>spreads from internal brokers.</a:t>
            </a:r>
          </a:p>
          <a:p>
            <a:pPr marL="0" indent="0" algn="l">
              <a:buNone/>
            </a:pPr>
            <a:r>
              <a:rPr lang="en-US" sz="2800" b="1" i="0" u="none" strike="noStrike" baseline="0" dirty="0">
                <a:solidFill>
                  <a:srgbClr val="262626"/>
                </a:solidFill>
                <a:latin typeface="MyriadPro-BoldCond"/>
              </a:rPr>
              <a:t>B. </a:t>
            </a:r>
            <a:r>
              <a:rPr lang="en-US" sz="2800" b="0" i="0" u="none" strike="noStrike" baseline="0" dirty="0">
                <a:solidFill>
                  <a:srgbClr val="262626"/>
                </a:solidFill>
                <a:latin typeface="WarnockPro-Regular"/>
              </a:rPr>
              <a:t>brokerage commissions.</a:t>
            </a:r>
          </a:p>
          <a:p>
            <a:pPr marL="0" indent="0" algn="l">
              <a:buNone/>
            </a:pPr>
            <a:r>
              <a:rPr lang="en-US" sz="2800" b="1" i="0" u="none" strike="noStrike" baseline="0" dirty="0">
                <a:solidFill>
                  <a:srgbClr val="262626"/>
                </a:solidFill>
                <a:latin typeface="MyriadPro-BoldCond"/>
              </a:rPr>
              <a:t>C. </a:t>
            </a:r>
            <a:r>
              <a:rPr lang="en-US" sz="2800" b="0" i="0" u="none" strike="noStrike" baseline="0" dirty="0">
                <a:solidFill>
                  <a:srgbClr val="262626"/>
                </a:solidFill>
                <a:latin typeface="WarnockPro-Regular"/>
              </a:rPr>
              <a:t>custody fees charged per transaction.</a:t>
            </a:r>
            <a:endParaRPr lang="en-US" dirty="0"/>
          </a:p>
        </p:txBody>
      </p:sp>
    </p:spTree>
    <p:extLst>
      <p:ext uri="{BB962C8B-B14F-4D97-AF65-F5344CB8AC3E}">
        <p14:creationId xmlns:p14="http://schemas.microsoft.com/office/powerpoint/2010/main" val="18870717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3928F-CC88-4DEA-A3B8-57E0087989EA}"/>
              </a:ext>
            </a:extLst>
          </p:cNvPr>
          <p:cNvSpPr>
            <a:spLocks noGrp="1"/>
          </p:cNvSpPr>
          <p:nvPr>
            <p:ph type="title"/>
          </p:nvPr>
        </p:nvSpPr>
        <p:spPr/>
        <p:txBody>
          <a:bodyPr/>
          <a:lstStyle/>
          <a:p>
            <a:r>
              <a:rPr lang="en-US" sz="2800" cap="all" dirty="0">
                <a:latin typeface="Gill Sans MT" panose="020B0502020104020203" pitchFamily="34" charset="0"/>
              </a:rPr>
              <a:t>The GIPS</a:t>
            </a:r>
            <a:r>
              <a:rPr lang="en-US" sz="2800" cap="all" baseline="30000" dirty="0">
                <a:latin typeface="Gill Sans MT" panose="020B0502020104020203" pitchFamily="34" charset="0"/>
              </a:rPr>
              <a:t>®</a:t>
            </a:r>
            <a:r>
              <a:rPr lang="en-US" sz="2800" cap="all" dirty="0">
                <a:latin typeface="Gill Sans MT" panose="020B0502020104020203" pitchFamily="34" charset="0"/>
              </a:rPr>
              <a:t> Standards - Objectives</a:t>
            </a:r>
          </a:p>
        </p:txBody>
      </p:sp>
      <p:sp>
        <p:nvSpPr>
          <p:cNvPr id="3" name="Content Placeholder 2">
            <a:extLst>
              <a:ext uri="{FF2B5EF4-FFF2-40B4-BE49-F238E27FC236}">
                <a16:creationId xmlns:a16="http://schemas.microsoft.com/office/drawing/2014/main" id="{A8B1B5DF-A397-41EF-B636-33FB1144DD1C}"/>
              </a:ext>
            </a:extLst>
          </p:cNvPr>
          <p:cNvSpPr>
            <a:spLocks noGrp="1"/>
          </p:cNvSpPr>
          <p:nvPr>
            <p:ph idx="1"/>
          </p:nvPr>
        </p:nvSpPr>
        <p:spPr>
          <a:xfrm>
            <a:off x="838200" y="2319130"/>
            <a:ext cx="10515600" cy="3526528"/>
          </a:xfrm>
        </p:spPr>
        <p:txBody>
          <a:bodyPr>
            <a:normAutofit fontScale="92500"/>
          </a:bodyPr>
          <a:lstStyle/>
          <a:p>
            <a:pPr marL="0" indent="-133200">
              <a:lnSpc>
                <a:spcPct val="110000"/>
              </a:lnSpc>
              <a:buNone/>
            </a:pPr>
            <a:r>
              <a:rPr lang="en-US" sz="2600" dirty="0">
                <a:solidFill>
                  <a:srgbClr val="000000"/>
                </a:solidFill>
                <a:latin typeface="Century Gothic" panose="020B0502020202020204"/>
              </a:rPr>
              <a:t>Five objectives of the Global Investment Performance Standards: </a:t>
            </a:r>
          </a:p>
          <a:p>
            <a:pPr marL="401400" lvl="1">
              <a:lnSpc>
                <a:spcPct val="110000"/>
              </a:lnSpc>
            </a:pPr>
            <a:r>
              <a:rPr lang="en-US" sz="2300" dirty="0">
                <a:solidFill>
                  <a:srgbClr val="000000"/>
                </a:solidFill>
                <a:latin typeface="Century Gothic" panose="020B0502020202020204"/>
              </a:rPr>
              <a:t>Promote investor interests and instill investor confidence</a:t>
            </a:r>
          </a:p>
          <a:p>
            <a:pPr marL="858600" lvl="2">
              <a:lnSpc>
                <a:spcPct val="110000"/>
              </a:lnSpc>
            </a:pPr>
            <a:r>
              <a:rPr lang="en-US" dirty="0">
                <a:solidFill>
                  <a:srgbClr val="000000"/>
                </a:solidFill>
                <a:latin typeface="Century Gothic" panose="020B0502020202020204"/>
              </a:rPr>
              <a:t>Based on </a:t>
            </a:r>
            <a:r>
              <a:rPr lang="en-US" b="1" i="1" dirty="0">
                <a:solidFill>
                  <a:srgbClr val="000000"/>
                </a:solidFill>
                <a:latin typeface="Century Gothic" panose="020B0502020202020204"/>
              </a:rPr>
              <a:t>fair representation </a:t>
            </a:r>
            <a:r>
              <a:rPr lang="en-US" dirty="0">
                <a:solidFill>
                  <a:srgbClr val="000000"/>
                </a:solidFill>
                <a:latin typeface="Century Gothic" panose="020B0502020202020204"/>
              </a:rPr>
              <a:t>and </a:t>
            </a:r>
            <a:r>
              <a:rPr lang="en-US" b="1" i="1" dirty="0">
                <a:solidFill>
                  <a:srgbClr val="000000"/>
                </a:solidFill>
                <a:latin typeface="Century Gothic" panose="020B0502020202020204"/>
              </a:rPr>
              <a:t>full disclosure</a:t>
            </a:r>
          </a:p>
          <a:p>
            <a:pPr marL="401400" lvl="1">
              <a:lnSpc>
                <a:spcPct val="110000"/>
              </a:lnSpc>
            </a:pPr>
            <a:r>
              <a:rPr lang="en-US" dirty="0">
                <a:solidFill>
                  <a:srgbClr val="000000"/>
                </a:solidFill>
                <a:latin typeface="Century Gothic" panose="020B0502020202020204"/>
              </a:rPr>
              <a:t>Ensure accurate and consistent performance data</a:t>
            </a:r>
          </a:p>
          <a:p>
            <a:pPr marL="401400" lvl="1">
              <a:lnSpc>
                <a:spcPct val="110000"/>
              </a:lnSpc>
            </a:pPr>
            <a:r>
              <a:rPr lang="en-US" sz="2300" dirty="0">
                <a:solidFill>
                  <a:srgbClr val="000000"/>
                </a:solidFill>
                <a:latin typeface="Century Gothic" panose="020B0502020202020204"/>
              </a:rPr>
              <a:t>Obtain worldwide acceptance of a single standard for calculating and presenting performance</a:t>
            </a:r>
          </a:p>
          <a:p>
            <a:pPr marL="401400" lvl="1">
              <a:lnSpc>
                <a:spcPct val="110000"/>
              </a:lnSpc>
            </a:pPr>
            <a:r>
              <a:rPr lang="en-US" sz="2300" dirty="0">
                <a:solidFill>
                  <a:srgbClr val="000000"/>
                </a:solidFill>
                <a:latin typeface="Century Gothic" panose="020B0502020202020204"/>
              </a:rPr>
              <a:t>Promote fair, global competition among investment firms, and</a:t>
            </a:r>
          </a:p>
          <a:p>
            <a:pPr marL="401400" lvl="1">
              <a:lnSpc>
                <a:spcPct val="110000"/>
              </a:lnSpc>
            </a:pPr>
            <a:r>
              <a:rPr lang="en-US" sz="2300" dirty="0">
                <a:solidFill>
                  <a:srgbClr val="000000"/>
                </a:solidFill>
                <a:latin typeface="Century Gothic" panose="020B0502020202020204"/>
              </a:rPr>
              <a:t>Promote industry self regulation on a global basis</a:t>
            </a:r>
          </a:p>
          <a:p>
            <a:pPr marL="0" indent="0">
              <a:buNone/>
            </a:pPr>
            <a:endParaRPr lang="en-US" dirty="0"/>
          </a:p>
        </p:txBody>
      </p:sp>
      <p:sp>
        <p:nvSpPr>
          <p:cNvPr id="5" name="Slide Number Placeholder 4">
            <a:extLst>
              <a:ext uri="{FF2B5EF4-FFF2-40B4-BE49-F238E27FC236}">
                <a16:creationId xmlns:a16="http://schemas.microsoft.com/office/drawing/2014/main" id="{6D058EF5-95BA-4C68-9691-140102DD590B}"/>
              </a:ext>
            </a:extLst>
          </p:cNvPr>
          <p:cNvSpPr>
            <a:spLocks noGrp="1"/>
          </p:cNvSpPr>
          <p:nvPr>
            <p:ph type="sldNum" sz="quarter" idx="12"/>
          </p:nvPr>
        </p:nvSpPr>
        <p:spPr/>
        <p:txBody>
          <a:bodyPr/>
          <a:lstStyle/>
          <a:p>
            <a:fld id="{BFAEA426-E1FD-4330-9CDE-9508A62DC627}" type="slidenum">
              <a:rPr lang="en-US" sz="1100" smtClean="0">
                <a:solidFill>
                  <a:schemeClr val="bg1"/>
                </a:solidFill>
                <a:latin typeface="Century Gothic" panose="020B0502020202020204" pitchFamily="34" charset="0"/>
              </a:rPr>
              <a:t>2</a:t>
            </a:fld>
            <a:endParaRPr lang="en-US" sz="1100" dirty="0">
              <a:solidFill>
                <a:schemeClr val="bg1"/>
              </a:solidFill>
              <a:latin typeface="Century Gothic" panose="020B0502020202020204" pitchFamily="34" charset="0"/>
            </a:endParaRPr>
          </a:p>
        </p:txBody>
      </p:sp>
      <p:sp>
        <p:nvSpPr>
          <p:cNvPr id="4" name="Text Placeholder 3">
            <a:extLst>
              <a:ext uri="{FF2B5EF4-FFF2-40B4-BE49-F238E27FC236}">
                <a16:creationId xmlns:a16="http://schemas.microsoft.com/office/drawing/2014/main" id="{D6B96D08-FE6A-4DF3-95ED-4E11278DB41C}"/>
              </a:ext>
            </a:extLst>
          </p:cNvPr>
          <p:cNvSpPr>
            <a:spLocks noGrp="1"/>
          </p:cNvSpPr>
          <p:nvPr>
            <p:ph type="body" sz="quarter" idx="4294967295"/>
          </p:nvPr>
        </p:nvSpPr>
        <p:spPr>
          <a:xfrm>
            <a:off x="0" y="6502400"/>
            <a:ext cx="10515600" cy="355600"/>
          </a:xfrm>
        </p:spPr>
        <p:txBody>
          <a:bodyPr>
            <a:normAutofit fontScale="40000" lnSpcReduction="20000"/>
          </a:bodyPr>
          <a:lstStyle/>
          <a:p>
            <a:pPr marL="0" indent="0">
              <a:buNone/>
            </a:pPr>
            <a:r>
              <a:rPr lang="en-US" dirty="0">
                <a:solidFill>
                  <a:schemeClr val="bg1"/>
                </a:solidFill>
                <a:latin typeface="Century Gothic" panose="020B0502020202020204" pitchFamily="34" charset="0"/>
              </a:rPr>
              <a:t>     Discuss the </a:t>
            </a:r>
            <a:r>
              <a:rPr lang="en-US" b="1" dirty="0">
                <a:solidFill>
                  <a:schemeClr val="bg1"/>
                </a:solidFill>
                <a:latin typeface="Century Gothic" panose="020B0502020202020204" pitchFamily="34" charset="0"/>
              </a:rPr>
              <a:t>objectives</a:t>
            </a:r>
            <a:r>
              <a:rPr lang="en-US" dirty="0">
                <a:solidFill>
                  <a:schemeClr val="bg1"/>
                </a:solidFill>
                <a:latin typeface="Century Gothic" panose="020B0502020202020204" pitchFamily="34" charset="0"/>
              </a:rPr>
              <a:t> and scope of the GIPS standards and their benefits to prospective clients and investors, as well as investment managers.</a:t>
            </a:r>
          </a:p>
        </p:txBody>
      </p:sp>
    </p:spTree>
    <p:extLst>
      <p:ext uri="{BB962C8B-B14F-4D97-AF65-F5344CB8AC3E}">
        <p14:creationId xmlns:p14="http://schemas.microsoft.com/office/powerpoint/2010/main" val="15579138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7BCA7-669D-4610-B910-72E532CBDD8F}"/>
              </a:ext>
            </a:extLst>
          </p:cNvPr>
          <p:cNvSpPr>
            <a:spLocks noGrp="1"/>
          </p:cNvSpPr>
          <p:nvPr>
            <p:ph type="title"/>
          </p:nvPr>
        </p:nvSpPr>
        <p:spPr>
          <a:xfrm>
            <a:off x="838200" y="1108960"/>
            <a:ext cx="10515600" cy="974863"/>
          </a:xfrm>
        </p:spPr>
        <p:txBody>
          <a:bodyPr/>
          <a:lstStyle/>
          <a:p>
            <a:pPr defTabSz="457200"/>
            <a:r>
              <a:rPr lang="en-US" sz="2800" cap="all" dirty="0">
                <a:solidFill>
                  <a:srgbClr val="000000"/>
                </a:solidFill>
                <a:latin typeface="Gill Sans MT" panose="020B0502020104020203" pitchFamily="34" charset="0"/>
              </a:rPr>
              <a:t>2.B.6 Valuation Hierarchy</a:t>
            </a:r>
          </a:p>
        </p:txBody>
      </p:sp>
      <p:sp>
        <p:nvSpPr>
          <p:cNvPr id="3" name="Content Placeholder 2">
            <a:extLst>
              <a:ext uri="{FF2B5EF4-FFF2-40B4-BE49-F238E27FC236}">
                <a16:creationId xmlns:a16="http://schemas.microsoft.com/office/drawing/2014/main" id="{7014354A-8A0A-488B-B20F-61EA4C388BBA}"/>
              </a:ext>
            </a:extLst>
          </p:cNvPr>
          <p:cNvSpPr>
            <a:spLocks noGrp="1"/>
          </p:cNvSpPr>
          <p:nvPr>
            <p:ph idx="1"/>
          </p:nvPr>
        </p:nvSpPr>
        <p:spPr>
          <a:xfrm>
            <a:off x="838200" y="1903726"/>
            <a:ext cx="10515600" cy="3526528"/>
          </a:xfrm>
        </p:spPr>
        <p:txBody>
          <a:bodyPr>
            <a:normAutofit/>
          </a:bodyPr>
          <a:lstStyle/>
          <a:p>
            <a:pPr lvl="0">
              <a:buFont typeface="Arial" panose="020B0604020202020204" pitchFamily="34" charset="0"/>
              <a:buNone/>
            </a:pPr>
            <a:r>
              <a:rPr lang="en-US" sz="1600" b="1" dirty="0"/>
              <a:t>First Choice</a:t>
            </a:r>
            <a:r>
              <a:rPr lang="en-US" sz="1600" dirty="0"/>
              <a:t>: Investments must be valued using </a:t>
            </a:r>
            <a:r>
              <a:rPr lang="en-US" sz="1600" b="1" dirty="0"/>
              <a:t>objective, observable, unadjusted </a:t>
            </a:r>
            <a:r>
              <a:rPr lang="en-US" sz="1600" dirty="0"/>
              <a:t>quoted market</a:t>
            </a:r>
          </a:p>
          <a:p>
            <a:pPr lvl="0">
              <a:buFont typeface="Arial" panose="020B0604020202020204" pitchFamily="34" charset="0"/>
              <a:buNone/>
            </a:pPr>
            <a:r>
              <a:rPr lang="en-US" sz="1600" dirty="0"/>
              <a:t>prices for identical investments in active markets </a:t>
            </a:r>
            <a:r>
              <a:rPr lang="en-US" sz="1600" b="1" dirty="0"/>
              <a:t>on the measurement date</a:t>
            </a:r>
            <a:r>
              <a:rPr lang="en-US" sz="1600" dirty="0"/>
              <a:t>, if available.</a:t>
            </a:r>
          </a:p>
          <a:p>
            <a:pPr marL="57150" lvl="1" indent="0">
              <a:buNone/>
            </a:pPr>
            <a:endParaRPr lang="en-US" sz="1500" dirty="0"/>
          </a:p>
        </p:txBody>
      </p:sp>
      <p:sp>
        <p:nvSpPr>
          <p:cNvPr id="4" name="Slide Number Placeholder 3">
            <a:extLst>
              <a:ext uri="{FF2B5EF4-FFF2-40B4-BE49-F238E27FC236}">
                <a16:creationId xmlns:a16="http://schemas.microsoft.com/office/drawing/2014/main" id="{2FE38337-041D-46A4-B53F-EE4BE80E7A41}"/>
              </a:ext>
            </a:extLst>
          </p:cNvPr>
          <p:cNvSpPr>
            <a:spLocks noGrp="1"/>
          </p:cNvSpPr>
          <p:nvPr>
            <p:ph type="sldNum" sz="quarter" idx="12"/>
          </p:nvPr>
        </p:nvSpPr>
        <p:spPr/>
        <p:txBody>
          <a:bodyPr/>
          <a:lstStyle/>
          <a:p>
            <a:fld id="{350BA555-4BC7-4992-89C5-64DEDC60CC9E}" type="slidenum">
              <a:rPr lang="en-US" smtClean="0">
                <a:solidFill>
                  <a:schemeClr val="bg1"/>
                </a:solidFill>
              </a:rPr>
              <a:pPr/>
              <a:t>20</a:t>
            </a:fld>
            <a:endParaRPr lang="en-US" dirty="0">
              <a:solidFill>
                <a:schemeClr val="bg1"/>
              </a:solidFill>
            </a:endParaRPr>
          </a:p>
        </p:txBody>
      </p:sp>
      <p:sp>
        <p:nvSpPr>
          <p:cNvPr id="5" name="Text Placeholder 4">
            <a:extLst>
              <a:ext uri="{FF2B5EF4-FFF2-40B4-BE49-F238E27FC236}">
                <a16:creationId xmlns:a16="http://schemas.microsoft.com/office/drawing/2014/main" id="{267DABC8-0EBC-400A-9BF0-C3F42B05BDF8}"/>
              </a:ext>
            </a:extLst>
          </p:cNvPr>
          <p:cNvSpPr>
            <a:spLocks noGrp="1"/>
          </p:cNvSpPr>
          <p:nvPr>
            <p:ph type="body" sz="quarter" idx="4294967295"/>
          </p:nvPr>
        </p:nvSpPr>
        <p:spPr>
          <a:xfrm>
            <a:off x="0" y="6508268"/>
            <a:ext cx="11029950" cy="355600"/>
          </a:xfrm>
        </p:spPr>
        <p:txBody>
          <a:bodyPr>
            <a:noAutofit/>
          </a:bodyPr>
          <a:lstStyle/>
          <a:p>
            <a:pPr marL="182880" indent="0">
              <a:buNone/>
            </a:pPr>
            <a:r>
              <a:rPr lang="en-US" sz="1100" dirty="0">
                <a:solidFill>
                  <a:schemeClr val="bg1"/>
                </a:solidFill>
              </a:rPr>
              <a:t>Explain the recommended </a:t>
            </a:r>
            <a:r>
              <a:rPr lang="en-US" sz="1100" b="1" dirty="0">
                <a:solidFill>
                  <a:schemeClr val="bg1"/>
                </a:solidFill>
              </a:rPr>
              <a:t>valuation hierarchy</a:t>
            </a:r>
            <a:r>
              <a:rPr lang="en-US" sz="1100" dirty="0">
                <a:solidFill>
                  <a:schemeClr val="bg1"/>
                </a:solidFill>
              </a:rPr>
              <a:t> of the GIPS standards</a:t>
            </a:r>
          </a:p>
        </p:txBody>
      </p:sp>
      <p:graphicFrame>
        <p:nvGraphicFramePr>
          <p:cNvPr id="6" name="Diagram 5">
            <a:extLst>
              <a:ext uri="{FF2B5EF4-FFF2-40B4-BE49-F238E27FC236}">
                <a16:creationId xmlns:a16="http://schemas.microsoft.com/office/drawing/2014/main" id="{F43DC712-BA18-4135-9A24-317E57E31E21}"/>
              </a:ext>
            </a:extLst>
          </p:cNvPr>
          <p:cNvGraphicFramePr/>
          <p:nvPr>
            <p:extLst>
              <p:ext uri="{D42A27DB-BD31-4B8C-83A1-F6EECF244321}">
                <p14:modId xmlns:p14="http://schemas.microsoft.com/office/powerpoint/2010/main" val="3822447963"/>
              </p:ext>
            </p:extLst>
          </p:nvPr>
        </p:nvGraphicFramePr>
        <p:xfrm>
          <a:off x="1501167" y="2264471"/>
          <a:ext cx="9668250" cy="4015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7">
            <a:extLst>
              <a:ext uri="{FF2B5EF4-FFF2-40B4-BE49-F238E27FC236}">
                <a16:creationId xmlns:a16="http://schemas.microsoft.com/office/drawing/2014/main" id="{42FF1018-6F41-5372-1979-9C4C9AE96E34}"/>
              </a:ext>
            </a:extLst>
          </p:cNvPr>
          <p:cNvPicPr>
            <a:picLocks noChangeAspect="1"/>
          </p:cNvPicPr>
          <p:nvPr/>
        </p:nvPicPr>
        <p:blipFill>
          <a:blip r:embed="rId7"/>
          <a:stretch>
            <a:fillRect/>
          </a:stretch>
        </p:blipFill>
        <p:spPr>
          <a:xfrm>
            <a:off x="163937" y="5075546"/>
            <a:ext cx="1901862" cy="1204845"/>
          </a:xfrm>
          <a:prstGeom prst="rect">
            <a:avLst/>
          </a:prstGeom>
        </p:spPr>
      </p:pic>
    </p:spTree>
    <p:extLst>
      <p:ext uri="{BB962C8B-B14F-4D97-AF65-F5344CB8AC3E}">
        <p14:creationId xmlns:p14="http://schemas.microsoft.com/office/powerpoint/2010/main" val="16141039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93470-D82D-48E5-8525-E80E1EB5C154}"/>
              </a:ext>
            </a:extLst>
          </p:cNvPr>
          <p:cNvSpPr>
            <a:spLocks noGrp="1"/>
          </p:cNvSpPr>
          <p:nvPr>
            <p:ph type="title"/>
          </p:nvPr>
        </p:nvSpPr>
        <p:spPr/>
        <p:txBody>
          <a:bodyPr>
            <a:normAutofit/>
          </a:bodyPr>
          <a:lstStyle/>
          <a:p>
            <a:r>
              <a:rPr lang="en-US" sz="3100" cap="all" dirty="0">
                <a:latin typeface="Gill Sans MT" panose="020B0502020104020203" pitchFamily="34" charset="0"/>
              </a:rPr>
              <a:t>Composite TWR return calculations</a:t>
            </a:r>
            <a:br>
              <a:rPr lang="en-US" dirty="0"/>
            </a:br>
            <a:endParaRPr lang="en-US" dirty="0"/>
          </a:p>
        </p:txBody>
      </p:sp>
      <p:sp>
        <p:nvSpPr>
          <p:cNvPr id="3" name="Content Placeholder 2">
            <a:extLst>
              <a:ext uri="{FF2B5EF4-FFF2-40B4-BE49-F238E27FC236}">
                <a16:creationId xmlns:a16="http://schemas.microsoft.com/office/drawing/2014/main" id="{396F8132-BA41-4D7F-90B9-A58AF486D9D8}"/>
              </a:ext>
            </a:extLst>
          </p:cNvPr>
          <p:cNvSpPr>
            <a:spLocks noGrp="1"/>
          </p:cNvSpPr>
          <p:nvPr>
            <p:ph idx="1"/>
          </p:nvPr>
        </p:nvSpPr>
        <p:spPr>
          <a:xfrm>
            <a:off x="838200" y="2014815"/>
            <a:ext cx="10515600" cy="4062600"/>
          </a:xfrm>
        </p:spPr>
        <p:txBody>
          <a:bodyPr>
            <a:normAutofit fontScale="92500" lnSpcReduction="10000"/>
          </a:bodyPr>
          <a:lstStyle/>
          <a:p>
            <a:pPr marL="324000" lvl="1" indent="0" defTabSz="914400">
              <a:buNone/>
            </a:pPr>
            <a:r>
              <a:rPr lang="en-US" sz="2200" dirty="0">
                <a:latin typeface="Century Gothic" panose="020B0502020202020204"/>
              </a:rPr>
              <a:t>Must use an </a:t>
            </a:r>
            <a:r>
              <a:rPr lang="en-US" sz="2200" b="1" i="1" dirty="0">
                <a:latin typeface="Century Gothic" panose="020B0502020202020204"/>
              </a:rPr>
              <a:t>asset-weighted</a:t>
            </a:r>
            <a:r>
              <a:rPr lang="en-US" sz="2200" dirty="0">
                <a:latin typeface="Century Gothic" panose="020B0502020202020204"/>
              </a:rPr>
              <a:t> average of the portfolio returns</a:t>
            </a:r>
          </a:p>
          <a:p>
            <a:pPr marL="324000" lvl="1" indent="0" defTabSz="914400">
              <a:buNone/>
            </a:pPr>
            <a:endParaRPr lang="en-US" sz="2200" dirty="0">
              <a:latin typeface="Century Gothic" panose="020B0502020202020204"/>
            </a:endParaRPr>
          </a:p>
          <a:p>
            <a:pPr lvl="1" defTabSz="914400"/>
            <a:r>
              <a:rPr lang="en-US" sz="2200" dirty="0">
                <a:latin typeface="Century Gothic" panose="020B0502020202020204"/>
              </a:rPr>
              <a:t>The portfolios or an aggregate of the composite must be weighted using:</a:t>
            </a:r>
          </a:p>
          <a:p>
            <a:pPr lvl="2" defTabSz="914400"/>
            <a:r>
              <a:rPr lang="en-US" sz="2000" b="1" i="1" dirty="0">
                <a:latin typeface="Century Gothic" panose="020B0502020202020204"/>
              </a:rPr>
              <a:t>Beginning</a:t>
            </a:r>
            <a:r>
              <a:rPr lang="en-US" sz="2000" dirty="0">
                <a:latin typeface="Century Gothic" panose="020B0502020202020204"/>
              </a:rPr>
              <a:t> of period values, or</a:t>
            </a:r>
          </a:p>
          <a:p>
            <a:pPr lvl="2" defTabSz="914400"/>
            <a:r>
              <a:rPr lang="en-US" sz="2000" b="1" i="1" dirty="0">
                <a:latin typeface="Century Gothic" panose="020B0502020202020204"/>
              </a:rPr>
              <a:t>Beginning</a:t>
            </a:r>
            <a:r>
              <a:rPr lang="en-US" sz="2000" dirty="0">
                <a:latin typeface="Century Gothic" panose="020B0502020202020204"/>
              </a:rPr>
              <a:t> of period values, adjusted for cash flows</a:t>
            </a:r>
          </a:p>
          <a:p>
            <a:pPr marL="630000" lvl="2" indent="0" defTabSz="914400">
              <a:buNone/>
            </a:pPr>
            <a:endParaRPr lang="en-US" sz="2000" dirty="0">
              <a:latin typeface="Century Gothic" panose="020B0502020202020204"/>
            </a:endParaRPr>
          </a:p>
          <a:p>
            <a:pPr lvl="1" defTabSz="914400"/>
            <a:r>
              <a:rPr lang="en-US" sz="2200" dirty="0">
                <a:latin typeface="Century Gothic" panose="020B0502020202020204"/>
              </a:rPr>
              <a:t>What would happen if portfolios are weighted using ending values?</a:t>
            </a:r>
          </a:p>
          <a:p>
            <a:pPr lvl="2" defTabSz="914400"/>
            <a:r>
              <a:rPr lang="en-US" sz="2000" dirty="0">
                <a:latin typeface="Century Gothic" panose="020B0502020202020204"/>
              </a:rPr>
              <a:t>Best performers would get more weight</a:t>
            </a:r>
          </a:p>
          <a:p>
            <a:pPr lvl="2" defTabSz="914400"/>
            <a:r>
              <a:rPr lang="en-US" sz="2000" dirty="0">
                <a:latin typeface="Century Gothic" panose="020B0502020202020204"/>
              </a:rPr>
              <a:t>Worst performers would get less weight</a:t>
            </a:r>
          </a:p>
          <a:p>
            <a:pPr lvl="1" defTabSz="914400"/>
            <a:endParaRPr lang="en-US" sz="2200" dirty="0">
              <a:latin typeface="Century Gothic" panose="020B0502020202020204"/>
            </a:endParaRPr>
          </a:p>
          <a:p>
            <a:pPr marL="324000" lvl="1" indent="0" defTabSz="914400">
              <a:spcAft>
                <a:spcPts val="1200"/>
              </a:spcAft>
              <a:buNone/>
            </a:pPr>
            <a:r>
              <a:rPr lang="en-US" sz="2200" dirty="0">
                <a:latin typeface="Century Gothic" panose="020B0502020202020204"/>
              </a:rPr>
              <a:t>Composite returns must be calculated at least monthly.</a:t>
            </a:r>
          </a:p>
          <a:p>
            <a:pPr marL="324000" lvl="1" indent="0" defTabSz="914400">
              <a:buNone/>
            </a:pPr>
            <a:r>
              <a:rPr lang="en-US" sz="2200" dirty="0">
                <a:latin typeface="Century Gothic" panose="020B0502020202020204"/>
              </a:rPr>
              <a:t>Periods of less than one year must </a:t>
            </a:r>
            <a:r>
              <a:rPr lang="en-US" sz="2200" b="1" dirty="0">
                <a:latin typeface="Century Gothic" panose="020B0502020202020204"/>
              </a:rPr>
              <a:t>NOT</a:t>
            </a:r>
            <a:r>
              <a:rPr lang="en-US" sz="2200" dirty="0">
                <a:latin typeface="Century Gothic" panose="020B0502020202020204"/>
              </a:rPr>
              <a:t> be annualized.</a:t>
            </a:r>
          </a:p>
          <a:p>
            <a:pPr marL="0" indent="0">
              <a:buNone/>
            </a:pPr>
            <a:endParaRPr lang="en-US" dirty="0"/>
          </a:p>
        </p:txBody>
      </p:sp>
      <p:sp>
        <p:nvSpPr>
          <p:cNvPr id="4" name="Slide Number Placeholder 3">
            <a:extLst>
              <a:ext uri="{FF2B5EF4-FFF2-40B4-BE49-F238E27FC236}">
                <a16:creationId xmlns:a16="http://schemas.microsoft.com/office/drawing/2014/main" id="{9318DB89-17F0-4FCF-9EF2-1059B6BBED0F}"/>
              </a:ext>
            </a:extLst>
          </p:cNvPr>
          <p:cNvSpPr>
            <a:spLocks noGrp="1"/>
          </p:cNvSpPr>
          <p:nvPr>
            <p:ph type="sldNum" sz="quarter" idx="12"/>
          </p:nvPr>
        </p:nvSpPr>
        <p:spPr/>
        <p:txBody>
          <a:bodyPr/>
          <a:lstStyle/>
          <a:p>
            <a:fld id="{350BA555-4BC7-4992-89C5-64DEDC60CC9E}" type="slidenum">
              <a:rPr lang="en-US" smtClean="0">
                <a:solidFill>
                  <a:schemeClr val="bg1"/>
                </a:solidFill>
              </a:rPr>
              <a:pPr/>
              <a:t>21</a:t>
            </a:fld>
            <a:endParaRPr lang="en-US" dirty="0">
              <a:solidFill>
                <a:schemeClr val="bg1"/>
              </a:solidFill>
            </a:endParaRPr>
          </a:p>
        </p:txBody>
      </p:sp>
      <p:sp>
        <p:nvSpPr>
          <p:cNvPr id="5" name="Text Placeholder 4">
            <a:extLst>
              <a:ext uri="{FF2B5EF4-FFF2-40B4-BE49-F238E27FC236}">
                <a16:creationId xmlns:a16="http://schemas.microsoft.com/office/drawing/2014/main" id="{12D64211-5CEA-488F-BEF4-5E629E5710A1}"/>
              </a:ext>
            </a:extLst>
          </p:cNvPr>
          <p:cNvSpPr>
            <a:spLocks noGrp="1"/>
          </p:cNvSpPr>
          <p:nvPr>
            <p:ph type="body" sz="quarter" idx="4294967295"/>
          </p:nvPr>
        </p:nvSpPr>
        <p:spPr>
          <a:xfrm>
            <a:off x="0" y="6508268"/>
            <a:ext cx="11029950" cy="355600"/>
          </a:xfrm>
        </p:spPr>
        <p:txBody>
          <a:bodyPr>
            <a:noAutofit/>
          </a:bodyPr>
          <a:lstStyle/>
          <a:p>
            <a:pPr marL="182880" indent="0">
              <a:buNone/>
            </a:pPr>
            <a:r>
              <a:rPr lang="en-US" sz="1100" dirty="0">
                <a:solidFill>
                  <a:schemeClr val="bg1"/>
                </a:solidFill>
              </a:rPr>
              <a:t>Explain the requirements and recommendations of the GIPS standards with respect to </a:t>
            </a:r>
            <a:r>
              <a:rPr lang="en-US" sz="1100" b="1" dirty="0">
                <a:solidFill>
                  <a:schemeClr val="bg1"/>
                </a:solidFill>
              </a:rPr>
              <a:t>composite return calculations</a:t>
            </a:r>
            <a:r>
              <a:rPr lang="en-US" sz="1100" dirty="0">
                <a:solidFill>
                  <a:schemeClr val="bg1"/>
                </a:solidFill>
              </a:rPr>
              <a:t>, including methods for asset-weighting portfolio returns.</a:t>
            </a:r>
          </a:p>
        </p:txBody>
      </p:sp>
      <p:pic>
        <p:nvPicPr>
          <p:cNvPr id="7" name="Picture 6">
            <a:extLst>
              <a:ext uri="{FF2B5EF4-FFF2-40B4-BE49-F238E27FC236}">
                <a16:creationId xmlns:a16="http://schemas.microsoft.com/office/drawing/2014/main" id="{250E46E1-69F5-2E5B-209F-44243DA9FF4E}"/>
              </a:ext>
            </a:extLst>
          </p:cNvPr>
          <p:cNvPicPr>
            <a:picLocks noChangeAspect="1"/>
          </p:cNvPicPr>
          <p:nvPr/>
        </p:nvPicPr>
        <p:blipFill>
          <a:blip r:embed="rId3"/>
          <a:stretch>
            <a:fillRect/>
          </a:stretch>
        </p:blipFill>
        <p:spPr>
          <a:xfrm>
            <a:off x="8738743" y="4298860"/>
            <a:ext cx="2919857" cy="1849752"/>
          </a:xfrm>
          <a:prstGeom prst="rect">
            <a:avLst/>
          </a:prstGeom>
        </p:spPr>
      </p:pic>
    </p:spTree>
    <p:extLst>
      <p:ext uri="{BB962C8B-B14F-4D97-AF65-F5344CB8AC3E}">
        <p14:creationId xmlns:p14="http://schemas.microsoft.com/office/powerpoint/2010/main" val="8724480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7CC55A2-29A6-E673-592E-C36CDFAB3DD9}"/>
              </a:ext>
            </a:extLst>
          </p:cNvPr>
          <p:cNvPicPr>
            <a:picLocks noChangeAspect="1"/>
          </p:cNvPicPr>
          <p:nvPr/>
        </p:nvPicPr>
        <p:blipFill>
          <a:blip r:embed="rId2"/>
          <a:stretch>
            <a:fillRect/>
          </a:stretch>
        </p:blipFill>
        <p:spPr>
          <a:xfrm>
            <a:off x="63" y="5240134"/>
            <a:ext cx="1676273" cy="1061932"/>
          </a:xfrm>
          <a:prstGeom prst="rect">
            <a:avLst/>
          </a:prstGeom>
        </p:spPr>
      </p:pic>
      <p:sp>
        <p:nvSpPr>
          <p:cNvPr id="2" name="Title 1">
            <a:extLst>
              <a:ext uri="{FF2B5EF4-FFF2-40B4-BE49-F238E27FC236}">
                <a16:creationId xmlns:a16="http://schemas.microsoft.com/office/drawing/2014/main" id="{46361F6C-9F28-4FAD-9737-2C9955DA51DC}"/>
              </a:ext>
            </a:extLst>
          </p:cNvPr>
          <p:cNvSpPr>
            <a:spLocks noGrp="1"/>
          </p:cNvSpPr>
          <p:nvPr>
            <p:ph type="title"/>
          </p:nvPr>
        </p:nvSpPr>
        <p:spPr/>
        <p:txBody>
          <a:bodyPr>
            <a:normAutofit/>
          </a:bodyPr>
          <a:lstStyle/>
          <a:p>
            <a:r>
              <a:rPr lang="en-US" sz="3100" cap="all" dirty="0">
                <a:latin typeface="Gill Sans MT" panose="020B0502020104020203" pitchFamily="34" charset="0"/>
              </a:rPr>
              <a:t>Composite Construction</a:t>
            </a:r>
            <a:br>
              <a:rPr lang="en-US" dirty="0"/>
            </a:br>
            <a:endParaRPr lang="en-US" dirty="0"/>
          </a:p>
        </p:txBody>
      </p:sp>
      <p:sp>
        <p:nvSpPr>
          <p:cNvPr id="3" name="Content Placeholder 2">
            <a:extLst>
              <a:ext uri="{FF2B5EF4-FFF2-40B4-BE49-F238E27FC236}">
                <a16:creationId xmlns:a16="http://schemas.microsoft.com/office/drawing/2014/main" id="{0F819876-71BD-46A5-B5EF-36350DFB89A5}"/>
              </a:ext>
            </a:extLst>
          </p:cNvPr>
          <p:cNvSpPr>
            <a:spLocks noGrp="1"/>
          </p:cNvSpPr>
          <p:nvPr>
            <p:ph idx="1"/>
          </p:nvPr>
        </p:nvSpPr>
        <p:spPr>
          <a:xfrm>
            <a:off x="715536" y="1987205"/>
            <a:ext cx="10515600" cy="4023070"/>
          </a:xfrm>
        </p:spPr>
        <p:txBody>
          <a:bodyPr>
            <a:normAutofit/>
          </a:bodyPr>
          <a:lstStyle/>
          <a:p>
            <a:r>
              <a:rPr lang="en-US" sz="2000" dirty="0"/>
              <a:t>All </a:t>
            </a:r>
            <a:r>
              <a:rPr lang="en-US" sz="2000" b="1" dirty="0"/>
              <a:t>actual, fee-paying, discretionary </a:t>
            </a:r>
            <a:r>
              <a:rPr lang="en-US" sz="2000" dirty="0"/>
              <a:t>portfolios must be included in </a:t>
            </a:r>
            <a:r>
              <a:rPr lang="en-US" sz="2000" b="1" dirty="0"/>
              <a:t>at least one </a:t>
            </a:r>
            <a:r>
              <a:rPr lang="en-US" sz="2000" dirty="0"/>
              <a:t>composite. </a:t>
            </a:r>
          </a:p>
          <a:p>
            <a:pPr lvl="1"/>
            <a:r>
              <a:rPr lang="en-US" sz="2000" dirty="0"/>
              <a:t>Non-feepaying accounts </a:t>
            </a:r>
            <a:r>
              <a:rPr lang="en-US" sz="2000" u="sng" dirty="0"/>
              <a:t>may</a:t>
            </a:r>
            <a:r>
              <a:rPr lang="en-US" sz="2000" dirty="0"/>
              <a:t> be included, along with a presentation requirement to disclose the % of </a:t>
            </a:r>
            <a:r>
              <a:rPr lang="en-US" sz="2000" dirty="0" err="1"/>
              <a:t>nonfeepaying</a:t>
            </a:r>
            <a:r>
              <a:rPr lang="en-US" sz="2000" dirty="0"/>
              <a:t> assets</a:t>
            </a:r>
          </a:p>
          <a:p>
            <a:pPr lvl="1"/>
            <a:r>
              <a:rPr lang="en-US" sz="2000" dirty="0"/>
              <a:t>Non-discretionary accounts </a:t>
            </a:r>
            <a:r>
              <a:rPr lang="en-US" sz="2000" u="sng" dirty="0"/>
              <a:t>must not </a:t>
            </a:r>
            <a:r>
              <a:rPr lang="en-US" sz="2000" dirty="0"/>
              <a:t>be included</a:t>
            </a:r>
          </a:p>
          <a:p>
            <a:pPr lvl="1"/>
            <a:r>
              <a:rPr lang="en-US" sz="2000" dirty="0"/>
              <a:t>Portfolios that are not actual accounts must not be included</a:t>
            </a:r>
          </a:p>
          <a:p>
            <a:pPr lvl="1"/>
            <a:r>
              <a:rPr lang="en-US" sz="2000" dirty="0"/>
              <a:t>Pooled funds that meet composite definition must be included</a:t>
            </a:r>
          </a:p>
          <a:p>
            <a:r>
              <a:rPr lang="en-US" sz="2000" dirty="0">
                <a:latin typeface="Century Gothic" panose="020B0502020202020204" pitchFamily="34" charset="0"/>
              </a:rPr>
              <a:t>GIPS discretion ≠ regulatory discretion</a:t>
            </a:r>
          </a:p>
          <a:p>
            <a:r>
              <a:rPr lang="en-US" sz="2000" dirty="0">
                <a:latin typeface="Century Gothic" panose="020B0502020202020204" pitchFamily="34" charset="0"/>
              </a:rPr>
              <a:t>Discretion: </a:t>
            </a:r>
          </a:p>
          <a:p>
            <a:pPr lvl="1"/>
            <a:r>
              <a:rPr lang="en-US" sz="2000" dirty="0">
                <a:latin typeface="Century Gothic" panose="020B0502020202020204" pitchFamily="34" charset="0"/>
              </a:rPr>
              <a:t>Is the manager able to implement the intended investment strategy?</a:t>
            </a:r>
          </a:p>
          <a:p>
            <a:pPr lvl="1"/>
            <a:r>
              <a:rPr lang="en-US" sz="2000" dirty="0">
                <a:latin typeface="Century Gothic" panose="020B0502020202020204" pitchFamily="34" charset="0"/>
              </a:rPr>
              <a:t>The answer will differ from firm to firm, and strategy to strategy</a:t>
            </a:r>
          </a:p>
        </p:txBody>
      </p:sp>
      <p:sp>
        <p:nvSpPr>
          <p:cNvPr id="4" name="Slide Number Placeholder 3">
            <a:extLst>
              <a:ext uri="{FF2B5EF4-FFF2-40B4-BE49-F238E27FC236}">
                <a16:creationId xmlns:a16="http://schemas.microsoft.com/office/drawing/2014/main" id="{9FDEBB36-266E-4A67-AFC8-64D0D2B8097D}"/>
              </a:ext>
            </a:extLst>
          </p:cNvPr>
          <p:cNvSpPr>
            <a:spLocks noGrp="1"/>
          </p:cNvSpPr>
          <p:nvPr>
            <p:ph type="sldNum" sz="quarter" idx="12"/>
          </p:nvPr>
        </p:nvSpPr>
        <p:spPr/>
        <p:txBody>
          <a:bodyPr/>
          <a:lstStyle/>
          <a:p>
            <a:fld id="{350BA555-4BC7-4992-89C5-64DEDC60CC9E}" type="slidenum">
              <a:rPr lang="en-US" sz="1100" smtClean="0"/>
              <a:pPr/>
              <a:t>22</a:t>
            </a:fld>
            <a:endParaRPr lang="en-US" sz="1100" dirty="0"/>
          </a:p>
        </p:txBody>
      </p:sp>
      <p:sp>
        <p:nvSpPr>
          <p:cNvPr id="5" name="Text Placeholder 4">
            <a:extLst>
              <a:ext uri="{FF2B5EF4-FFF2-40B4-BE49-F238E27FC236}">
                <a16:creationId xmlns:a16="http://schemas.microsoft.com/office/drawing/2014/main" id="{C90821F8-9932-4625-AC18-611B3CFF30CA}"/>
              </a:ext>
            </a:extLst>
          </p:cNvPr>
          <p:cNvSpPr>
            <a:spLocks noGrp="1"/>
          </p:cNvSpPr>
          <p:nvPr>
            <p:ph type="body" sz="quarter" idx="4294967295"/>
          </p:nvPr>
        </p:nvSpPr>
        <p:spPr>
          <a:xfrm>
            <a:off x="0" y="6419720"/>
            <a:ext cx="11029950" cy="355600"/>
          </a:xfrm>
        </p:spPr>
        <p:txBody>
          <a:bodyPr>
            <a:noAutofit/>
          </a:bodyPr>
          <a:lstStyle/>
          <a:p>
            <a:pPr marL="182880" indent="0">
              <a:buNone/>
            </a:pPr>
            <a:r>
              <a:rPr lang="en-US" sz="1100" dirty="0">
                <a:solidFill>
                  <a:schemeClr val="bg1"/>
                </a:solidFill>
              </a:rPr>
              <a:t>Explain the meaning of “discretionary” in the context of composite construction and, given a description of the relevant facts, determine whether a portfolio is likely to be considered discretionary.</a:t>
            </a:r>
          </a:p>
        </p:txBody>
      </p:sp>
      <p:pic>
        <p:nvPicPr>
          <p:cNvPr id="6" name="Picture 5">
            <a:extLst>
              <a:ext uri="{FF2B5EF4-FFF2-40B4-BE49-F238E27FC236}">
                <a16:creationId xmlns:a16="http://schemas.microsoft.com/office/drawing/2014/main" id="{D196D29B-2FBD-4C3F-A73E-1AA47BF2F715}"/>
              </a:ext>
            </a:extLst>
          </p:cNvPr>
          <p:cNvPicPr>
            <a:picLocks noChangeAspect="1"/>
          </p:cNvPicPr>
          <p:nvPr/>
        </p:nvPicPr>
        <p:blipFill>
          <a:blip r:embed="rId3"/>
          <a:stretch>
            <a:fillRect/>
          </a:stretch>
        </p:blipFill>
        <p:spPr>
          <a:xfrm>
            <a:off x="9049406" y="2906375"/>
            <a:ext cx="2619375" cy="1752600"/>
          </a:xfrm>
          <a:prstGeom prst="rect">
            <a:avLst/>
          </a:prstGeom>
        </p:spPr>
      </p:pic>
    </p:spTree>
    <p:extLst>
      <p:ext uri="{BB962C8B-B14F-4D97-AF65-F5344CB8AC3E}">
        <p14:creationId xmlns:p14="http://schemas.microsoft.com/office/powerpoint/2010/main" val="17620787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B2024-6C46-4BCF-80C5-FA882408328E}"/>
              </a:ext>
            </a:extLst>
          </p:cNvPr>
          <p:cNvSpPr>
            <a:spLocks noGrp="1"/>
          </p:cNvSpPr>
          <p:nvPr>
            <p:ph type="title"/>
          </p:nvPr>
        </p:nvSpPr>
        <p:spPr/>
        <p:txBody>
          <a:bodyPr>
            <a:normAutofit/>
          </a:bodyPr>
          <a:lstStyle/>
          <a:p>
            <a:r>
              <a:rPr lang="en-US" dirty="0"/>
              <a:t>For discussion:</a:t>
            </a:r>
            <a:br>
              <a:rPr lang="en-US" dirty="0"/>
            </a:br>
            <a:endParaRPr lang="en-US" dirty="0"/>
          </a:p>
        </p:txBody>
      </p:sp>
      <p:sp>
        <p:nvSpPr>
          <p:cNvPr id="3" name="Content Placeholder 2">
            <a:extLst>
              <a:ext uri="{FF2B5EF4-FFF2-40B4-BE49-F238E27FC236}">
                <a16:creationId xmlns:a16="http://schemas.microsoft.com/office/drawing/2014/main" id="{F7B71605-0396-403B-B553-E8D733EB202D}"/>
              </a:ext>
            </a:extLst>
          </p:cNvPr>
          <p:cNvSpPr>
            <a:spLocks noGrp="1"/>
          </p:cNvSpPr>
          <p:nvPr>
            <p:ph idx="1"/>
          </p:nvPr>
        </p:nvSpPr>
        <p:spPr>
          <a:xfrm>
            <a:off x="838200" y="2226688"/>
            <a:ext cx="10515600" cy="3694609"/>
          </a:xfrm>
        </p:spPr>
        <p:txBody>
          <a:bodyPr>
            <a:normAutofit/>
          </a:bodyPr>
          <a:lstStyle/>
          <a:p>
            <a:pPr marL="0" indent="0">
              <a:buNone/>
            </a:pPr>
            <a:r>
              <a:rPr lang="en-US" dirty="0"/>
              <a:t>Discretionary or Nondiscretionary?</a:t>
            </a:r>
          </a:p>
          <a:p>
            <a:r>
              <a:rPr lang="en-US" dirty="0"/>
              <a:t>Limits on derivatives in a portfolio that doesn’t use derivatives</a:t>
            </a:r>
          </a:p>
          <a:p>
            <a:r>
              <a:rPr lang="en-US" dirty="0"/>
              <a:t>Regular and ongoing cash flows in a:</a:t>
            </a:r>
          </a:p>
          <a:p>
            <a:pPr lvl="1"/>
            <a:r>
              <a:rPr lang="en-US" dirty="0"/>
              <a:t>U.S. Large cap equity portfolio – large institutional account</a:t>
            </a:r>
          </a:p>
          <a:p>
            <a:pPr lvl="1"/>
            <a:r>
              <a:rPr lang="en-US" dirty="0"/>
              <a:t>U.S. Large cap equity portfolio – small retail account</a:t>
            </a:r>
          </a:p>
          <a:p>
            <a:pPr lvl="1"/>
            <a:r>
              <a:rPr lang="en-US" dirty="0"/>
              <a:t>International small cap portfolio</a:t>
            </a:r>
          </a:p>
        </p:txBody>
      </p:sp>
      <p:sp>
        <p:nvSpPr>
          <p:cNvPr id="4" name="Slide Number Placeholder 3">
            <a:extLst>
              <a:ext uri="{FF2B5EF4-FFF2-40B4-BE49-F238E27FC236}">
                <a16:creationId xmlns:a16="http://schemas.microsoft.com/office/drawing/2014/main" id="{CFC2A284-379B-49EF-9EC0-B3FCFF76893D}"/>
              </a:ext>
            </a:extLst>
          </p:cNvPr>
          <p:cNvSpPr>
            <a:spLocks noGrp="1"/>
          </p:cNvSpPr>
          <p:nvPr>
            <p:ph type="sldNum" sz="quarter" idx="12"/>
          </p:nvPr>
        </p:nvSpPr>
        <p:spPr/>
        <p:txBody>
          <a:bodyPr/>
          <a:lstStyle/>
          <a:p>
            <a:fld id="{350BA555-4BC7-4992-89C5-64DEDC60CC9E}" type="slidenum">
              <a:rPr lang="en-US" sz="1100" smtClean="0">
                <a:solidFill>
                  <a:schemeClr val="bg1"/>
                </a:solidFill>
              </a:rPr>
              <a:pPr/>
              <a:t>23</a:t>
            </a:fld>
            <a:endParaRPr lang="en-US" sz="1100" dirty="0">
              <a:solidFill>
                <a:schemeClr val="bg1"/>
              </a:solidFill>
            </a:endParaRPr>
          </a:p>
        </p:txBody>
      </p:sp>
      <p:sp>
        <p:nvSpPr>
          <p:cNvPr id="5" name="Text Placeholder 4">
            <a:extLst>
              <a:ext uri="{FF2B5EF4-FFF2-40B4-BE49-F238E27FC236}">
                <a16:creationId xmlns:a16="http://schemas.microsoft.com/office/drawing/2014/main" id="{E6C84B28-1EBD-4DD5-932A-583AD8678B49}"/>
              </a:ext>
            </a:extLst>
          </p:cNvPr>
          <p:cNvSpPr>
            <a:spLocks noGrp="1"/>
          </p:cNvSpPr>
          <p:nvPr>
            <p:ph type="body" sz="quarter" idx="4294967295"/>
          </p:nvPr>
        </p:nvSpPr>
        <p:spPr>
          <a:xfrm>
            <a:off x="0" y="6365875"/>
            <a:ext cx="11029950" cy="355600"/>
          </a:xfrm>
        </p:spPr>
        <p:txBody>
          <a:bodyPr>
            <a:noAutofit/>
          </a:bodyPr>
          <a:lstStyle/>
          <a:p>
            <a:pPr marL="182880" indent="0">
              <a:buNone/>
            </a:pPr>
            <a:r>
              <a:rPr lang="en-US" sz="1100" dirty="0">
                <a:solidFill>
                  <a:schemeClr val="bg1"/>
                </a:solidFill>
                <a:latin typeface="Century Gothic" panose="020B0502020202020204" pitchFamily="34" charset="0"/>
              </a:rPr>
              <a:t>Explain the meaning of “discretionary” in the context of composite construction and, given a description of the relevant facts, determine whether a portfolio is likely to be considered discretionary.</a:t>
            </a:r>
          </a:p>
        </p:txBody>
      </p:sp>
    </p:spTree>
    <p:extLst>
      <p:ext uri="{BB962C8B-B14F-4D97-AF65-F5344CB8AC3E}">
        <p14:creationId xmlns:p14="http://schemas.microsoft.com/office/powerpoint/2010/main" val="26536005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14448-7BF8-44EE-8AC0-A0C252E69EC7}"/>
              </a:ext>
            </a:extLst>
          </p:cNvPr>
          <p:cNvSpPr>
            <a:spLocks noGrp="1"/>
          </p:cNvSpPr>
          <p:nvPr>
            <p:ph type="title"/>
          </p:nvPr>
        </p:nvSpPr>
        <p:spPr/>
        <p:txBody>
          <a:bodyPr/>
          <a:lstStyle/>
          <a:p>
            <a:r>
              <a:rPr lang="en-US" dirty="0"/>
              <a:t>Question 3</a:t>
            </a:r>
          </a:p>
        </p:txBody>
      </p:sp>
      <p:sp>
        <p:nvSpPr>
          <p:cNvPr id="3" name="Content Placeholder 2">
            <a:extLst>
              <a:ext uri="{FF2B5EF4-FFF2-40B4-BE49-F238E27FC236}">
                <a16:creationId xmlns:a16="http://schemas.microsoft.com/office/drawing/2014/main" id="{49F65EB2-04E1-468D-8DF8-523400E3DC25}"/>
              </a:ext>
            </a:extLst>
          </p:cNvPr>
          <p:cNvSpPr>
            <a:spLocks noGrp="1"/>
          </p:cNvSpPr>
          <p:nvPr>
            <p:ph idx="1"/>
          </p:nvPr>
        </p:nvSpPr>
        <p:spPr>
          <a:xfrm>
            <a:off x="838200" y="2204386"/>
            <a:ext cx="10515600" cy="3526528"/>
          </a:xfrm>
        </p:spPr>
        <p:txBody>
          <a:bodyPr>
            <a:normAutofit/>
          </a:bodyPr>
          <a:lstStyle/>
          <a:p>
            <a:endParaRPr lang="en-US" dirty="0"/>
          </a:p>
          <a:p>
            <a:pPr marL="0" indent="0">
              <a:buNone/>
            </a:pPr>
            <a:r>
              <a:rPr lang="en-US" dirty="0"/>
              <a:t>A fixed-income portfolio is </a:t>
            </a:r>
            <a:r>
              <a:rPr lang="en-US" i="1" dirty="0"/>
              <a:t>most likely </a:t>
            </a:r>
            <a:r>
              <a:rPr lang="en-US" dirty="0"/>
              <a:t>to be considered non-discretionary if the client’s investment policy states that:</a:t>
            </a:r>
          </a:p>
          <a:p>
            <a:pPr marL="0" indent="0">
              <a:buNone/>
            </a:pPr>
            <a:r>
              <a:rPr lang="en-US" b="1" dirty="0"/>
              <a:t>A. </a:t>
            </a:r>
            <a:r>
              <a:rPr lang="en-US" dirty="0"/>
              <a:t>securities held at a gain must not be sold.</a:t>
            </a:r>
          </a:p>
          <a:p>
            <a:pPr marL="0" indent="0">
              <a:buNone/>
            </a:pPr>
            <a:r>
              <a:rPr lang="en-US" b="1" dirty="0"/>
              <a:t>B. </a:t>
            </a:r>
            <a:r>
              <a:rPr lang="en-US" dirty="0"/>
              <a:t>the average credit quality must be investment grade.</a:t>
            </a:r>
          </a:p>
          <a:p>
            <a:pPr marL="0" indent="0">
              <a:buNone/>
            </a:pPr>
            <a:r>
              <a:rPr lang="en-US" b="1" dirty="0"/>
              <a:t>C. </a:t>
            </a:r>
            <a:r>
              <a:rPr lang="en-US" dirty="0"/>
              <a:t>securities held in the portfolio must be issued in developed markets.</a:t>
            </a:r>
          </a:p>
        </p:txBody>
      </p:sp>
      <p:sp>
        <p:nvSpPr>
          <p:cNvPr id="4" name="Slide Number Placeholder 3">
            <a:extLst>
              <a:ext uri="{FF2B5EF4-FFF2-40B4-BE49-F238E27FC236}">
                <a16:creationId xmlns:a16="http://schemas.microsoft.com/office/drawing/2014/main" id="{930D60F3-3AF8-462E-AC43-8E01DF856856}"/>
              </a:ext>
            </a:extLst>
          </p:cNvPr>
          <p:cNvSpPr>
            <a:spLocks noGrp="1"/>
          </p:cNvSpPr>
          <p:nvPr>
            <p:ph type="sldNum" sz="quarter" idx="12"/>
          </p:nvPr>
        </p:nvSpPr>
        <p:spPr/>
        <p:txBody>
          <a:bodyPr/>
          <a:lstStyle/>
          <a:p>
            <a:fld id="{350BA555-4BC7-4992-89C5-64DEDC60CC9E}" type="slidenum">
              <a:rPr lang="en-US" sz="1100" smtClean="0">
                <a:solidFill>
                  <a:schemeClr val="bg1"/>
                </a:solidFill>
              </a:rPr>
              <a:pPr/>
              <a:t>24</a:t>
            </a:fld>
            <a:endParaRPr lang="en-US" sz="1100" dirty="0">
              <a:solidFill>
                <a:schemeClr val="bg1"/>
              </a:solidFill>
            </a:endParaRPr>
          </a:p>
        </p:txBody>
      </p:sp>
      <p:sp>
        <p:nvSpPr>
          <p:cNvPr id="5" name="Text Placeholder 4">
            <a:extLst>
              <a:ext uri="{FF2B5EF4-FFF2-40B4-BE49-F238E27FC236}">
                <a16:creationId xmlns:a16="http://schemas.microsoft.com/office/drawing/2014/main" id="{80C6F4DD-4783-4F1E-9FE6-51B57AAF9DB3}"/>
              </a:ext>
            </a:extLst>
          </p:cNvPr>
          <p:cNvSpPr>
            <a:spLocks noGrp="1"/>
          </p:cNvSpPr>
          <p:nvPr>
            <p:ph type="body" sz="quarter" idx="4294967295"/>
          </p:nvPr>
        </p:nvSpPr>
        <p:spPr>
          <a:xfrm>
            <a:off x="0" y="6525515"/>
            <a:ext cx="9777296" cy="343636"/>
          </a:xfrm>
        </p:spPr>
        <p:txBody>
          <a:bodyPr>
            <a:normAutofit/>
          </a:bodyPr>
          <a:lstStyle/>
          <a:p>
            <a:pPr marL="182880" indent="0">
              <a:buNone/>
            </a:pPr>
            <a:r>
              <a:rPr lang="en-US" sz="1100" dirty="0">
                <a:solidFill>
                  <a:schemeClr val="bg1"/>
                </a:solidFill>
              </a:rPr>
              <a:t>From 2020 CFA Institute. Reproduced and republished with permission from CFA Institute. All rights reserved.</a:t>
            </a:r>
          </a:p>
        </p:txBody>
      </p:sp>
    </p:spTree>
    <p:extLst>
      <p:ext uri="{BB962C8B-B14F-4D97-AF65-F5344CB8AC3E}">
        <p14:creationId xmlns:p14="http://schemas.microsoft.com/office/powerpoint/2010/main" val="10428120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2389F-F8C3-4772-B271-B8CEA74E1A38}"/>
              </a:ext>
            </a:extLst>
          </p:cNvPr>
          <p:cNvSpPr>
            <a:spLocks noGrp="1"/>
          </p:cNvSpPr>
          <p:nvPr>
            <p:ph type="title"/>
          </p:nvPr>
        </p:nvSpPr>
        <p:spPr/>
        <p:txBody>
          <a:bodyPr>
            <a:normAutofit fontScale="90000"/>
          </a:bodyPr>
          <a:lstStyle/>
          <a:p>
            <a:r>
              <a:rPr lang="en-US" dirty="0"/>
              <a:t>Temporary Loss of discretion example – tax loss harvesting</a:t>
            </a:r>
            <a:br>
              <a:rPr lang="en-US" dirty="0"/>
            </a:br>
            <a:endParaRPr lang="en-US" dirty="0"/>
          </a:p>
        </p:txBody>
      </p:sp>
      <p:pic>
        <p:nvPicPr>
          <p:cNvPr id="18" name="Content Placeholder 17">
            <a:extLst>
              <a:ext uri="{FF2B5EF4-FFF2-40B4-BE49-F238E27FC236}">
                <a16:creationId xmlns:a16="http://schemas.microsoft.com/office/drawing/2014/main" id="{131279E8-7353-4657-8322-F6D439D23AC3}"/>
              </a:ext>
            </a:extLst>
          </p:cNvPr>
          <p:cNvPicPr>
            <a:picLocks noGrp="1" noChangeAspect="1"/>
          </p:cNvPicPr>
          <p:nvPr>
            <p:ph idx="1"/>
          </p:nvPr>
        </p:nvPicPr>
        <p:blipFill>
          <a:blip r:embed="rId3"/>
          <a:stretch>
            <a:fillRect/>
          </a:stretch>
        </p:blipFill>
        <p:spPr>
          <a:xfrm>
            <a:off x="6768434" y="1994497"/>
            <a:ext cx="3733800" cy="3438525"/>
          </a:xfrm>
          <a:prstGeom prst="rect">
            <a:avLst/>
          </a:prstGeom>
        </p:spPr>
      </p:pic>
      <p:sp>
        <p:nvSpPr>
          <p:cNvPr id="4" name="Slide Number Placeholder 3">
            <a:extLst>
              <a:ext uri="{FF2B5EF4-FFF2-40B4-BE49-F238E27FC236}">
                <a16:creationId xmlns:a16="http://schemas.microsoft.com/office/drawing/2014/main" id="{2551C824-30DE-4701-8DC8-0B8693C66677}"/>
              </a:ext>
            </a:extLst>
          </p:cNvPr>
          <p:cNvSpPr>
            <a:spLocks noGrp="1"/>
          </p:cNvSpPr>
          <p:nvPr>
            <p:ph type="sldNum" sz="quarter" idx="12"/>
          </p:nvPr>
        </p:nvSpPr>
        <p:spPr/>
        <p:txBody>
          <a:bodyPr/>
          <a:lstStyle/>
          <a:p>
            <a:fld id="{350BA555-4BC7-4992-89C5-64DEDC60CC9E}" type="slidenum">
              <a:rPr lang="en-US" sz="1100" smtClean="0">
                <a:solidFill>
                  <a:schemeClr val="bg1"/>
                </a:solidFill>
              </a:rPr>
              <a:pPr/>
              <a:t>25</a:t>
            </a:fld>
            <a:endParaRPr lang="en-US" sz="1100" dirty="0">
              <a:solidFill>
                <a:schemeClr val="bg1"/>
              </a:solidFill>
            </a:endParaRPr>
          </a:p>
        </p:txBody>
      </p:sp>
      <p:sp>
        <p:nvSpPr>
          <p:cNvPr id="5" name="Text Placeholder 4">
            <a:extLst>
              <a:ext uri="{FF2B5EF4-FFF2-40B4-BE49-F238E27FC236}">
                <a16:creationId xmlns:a16="http://schemas.microsoft.com/office/drawing/2014/main" id="{5EF2E40C-5865-4CD8-A68A-90EC1B7A0B54}"/>
              </a:ext>
            </a:extLst>
          </p:cNvPr>
          <p:cNvSpPr>
            <a:spLocks noGrp="1"/>
          </p:cNvSpPr>
          <p:nvPr>
            <p:ph type="body" sz="quarter" idx="4294967295"/>
          </p:nvPr>
        </p:nvSpPr>
        <p:spPr>
          <a:xfrm>
            <a:off x="0" y="6412963"/>
            <a:ext cx="11029950" cy="355600"/>
          </a:xfrm>
        </p:spPr>
        <p:txBody>
          <a:bodyPr>
            <a:noAutofit/>
          </a:bodyPr>
          <a:lstStyle/>
          <a:p>
            <a:pPr marL="182880" indent="0">
              <a:buNone/>
            </a:pPr>
            <a:r>
              <a:rPr lang="en-US" sz="1100" dirty="0">
                <a:solidFill>
                  <a:schemeClr val="bg1"/>
                </a:solidFill>
              </a:rPr>
              <a:t>Explain the meaning of “discretionary” in the context of composite construction and, given a description of the relevant facts, determine whether a portfolio is likely to be considered discretionary.</a:t>
            </a:r>
          </a:p>
        </p:txBody>
      </p:sp>
      <p:pic>
        <p:nvPicPr>
          <p:cNvPr id="15" name="Picture 14">
            <a:extLst>
              <a:ext uri="{FF2B5EF4-FFF2-40B4-BE49-F238E27FC236}">
                <a16:creationId xmlns:a16="http://schemas.microsoft.com/office/drawing/2014/main" id="{C1DB591B-DA5A-4491-84F8-69ED5C9E789A}"/>
              </a:ext>
            </a:extLst>
          </p:cNvPr>
          <p:cNvPicPr>
            <a:picLocks noChangeAspect="1"/>
          </p:cNvPicPr>
          <p:nvPr/>
        </p:nvPicPr>
        <p:blipFill>
          <a:blip r:embed="rId4"/>
          <a:stretch>
            <a:fillRect/>
          </a:stretch>
        </p:blipFill>
        <p:spPr>
          <a:xfrm>
            <a:off x="1350653" y="1944503"/>
            <a:ext cx="4072915" cy="3702650"/>
          </a:xfrm>
          <a:prstGeom prst="rect">
            <a:avLst/>
          </a:prstGeom>
        </p:spPr>
      </p:pic>
      <p:sp>
        <p:nvSpPr>
          <p:cNvPr id="19" name="TextBox 18">
            <a:extLst>
              <a:ext uri="{FF2B5EF4-FFF2-40B4-BE49-F238E27FC236}">
                <a16:creationId xmlns:a16="http://schemas.microsoft.com/office/drawing/2014/main" id="{D0D65556-123A-4D30-B9AB-26C22E0A2C44}"/>
              </a:ext>
            </a:extLst>
          </p:cNvPr>
          <p:cNvSpPr txBox="1"/>
          <p:nvPr/>
        </p:nvSpPr>
        <p:spPr>
          <a:xfrm>
            <a:off x="431300" y="5710020"/>
            <a:ext cx="8790037" cy="369332"/>
          </a:xfrm>
          <a:prstGeom prst="rect">
            <a:avLst/>
          </a:prstGeom>
          <a:noFill/>
        </p:spPr>
        <p:txBody>
          <a:bodyPr wrap="square" rtlCol="0">
            <a:spAutoFit/>
          </a:bodyPr>
          <a:lstStyle/>
          <a:p>
            <a:r>
              <a:rPr lang="en-US" dirty="0">
                <a:solidFill>
                  <a:srgbClr val="000000"/>
                </a:solidFill>
              </a:rPr>
              <a:t>Fictional example; not all portfolios in the composite are shown.</a:t>
            </a:r>
          </a:p>
        </p:txBody>
      </p:sp>
    </p:spTree>
    <p:extLst>
      <p:ext uri="{BB962C8B-B14F-4D97-AF65-F5344CB8AC3E}">
        <p14:creationId xmlns:p14="http://schemas.microsoft.com/office/powerpoint/2010/main" val="39461279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A78E1-3CB4-4F84-B5C9-0DCC6069200D}"/>
              </a:ext>
            </a:extLst>
          </p:cNvPr>
          <p:cNvSpPr>
            <a:spLocks noGrp="1"/>
          </p:cNvSpPr>
          <p:nvPr>
            <p:ph type="title"/>
          </p:nvPr>
        </p:nvSpPr>
        <p:spPr/>
        <p:txBody>
          <a:bodyPr>
            <a:normAutofit/>
          </a:bodyPr>
          <a:lstStyle/>
          <a:p>
            <a:r>
              <a:rPr lang="en-US" dirty="0"/>
              <a:t>Composite construction</a:t>
            </a:r>
            <a:br>
              <a:rPr lang="en-US" dirty="0"/>
            </a:br>
            <a:endParaRPr lang="en-US" dirty="0"/>
          </a:p>
        </p:txBody>
      </p:sp>
      <p:sp>
        <p:nvSpPr>
          <p:cNvPr id="3" name="Content Placeholder 2">
            <a:extLst>
              <a:ext uri="{FF2B5EF4-FFF2-40B4-BE49-F238E27FC236}">
                <a16:creationId xmlns:a16="http://schemas.microsoft.com/office/drawing/2014/main" id="{32A791F9-AD71-4B80-9B09-BFAEF4A1D4E4}"/>
              </a:ext>
            </a:extLst>
          </p:cNvPr>
          <p:cNvSpPr>
            <a:spLocks noGrp="1"/>
          </p:cNvSpPr>
          <p:nvPr>
            <p:ph idx="1"/>
          </p:nvPr>
        </p:nvSpPr>
        <p:spPr>
          <a:xfrm>
            <a:off x="838200" y="2037118"/>
            <a:ext cx="10515600" cy="4196414"/>
          </a:xfrm>
        </p:spPr>
        <p:txBody>
          <a:bodyPr>
            <a:normAutofit lnSpcReduction="10000"/>
          </a:bodyPr>
          <a:lstStyle/>
          <a:p>
            <a:pPr marL="0" indent="0" defTabSz="914400">
              <a:buNone/>
            </a:pPr>
            <a:r>
              <a:rPr lang="en-US" sz="2200" dirty="0">
                <a:latin typeface="Century Gothic" panose="020B0502020202020204"/>
              </a:rPr>
              <a:t>Composites must be defined according to </a:t>
            </a:r>
            <a:r>
              <a:rPr lang="en-US" sz="2200" b="1" dirty="0">
                <a:latin typeface="Century Gothic" panose="020B0502020202020204"/>
              </a:rPr>
              <a:t>investment mandate, objective, or strategy</a:t>
            </a:r>
            <a:r>
              <a:rPr lang="en-US" sz="2200" dirty="0">
                <a:latin typeface="Century Gothic" panose="020B0502020202020204"/>
              </a:rPr>
              <a:t>: </a:t>
            </a:r>
          </a:p>
          <a:p>
            <a:pPr defTabSz="914400"/>
            <a:r>
              <a:rPr lang="en-US" sz="2200" dirty="0">
                <a:latin typeface="Century Gothic" panose="020B0502020202020204"/>
              </a:rPr>
              <a:t>Composites </a:t>
            </a:r>
            <a:r>
              <a:rPr lang="en-US" sz="2200" b="1" dirty="0">
                <a:latin typeface="Century Gothic" panose="020B0502020202020204"/>
              </a:rPr>
              <a:t>must</a:t>
            </a:r>
            <a:r>
              <a:rPr lang="en-US" sz="2200" dirty="0">
                <a:latin typeface="Century Gothic" panose="020B0502020202020204"/>
              </a:rPr>
              <a:t> include all portfolios that meet the composite definition</a:t>
            </a:r>
          </a:p>
          <a:p>
            <a:pPr defTabSz="914400"/>
            <a:r>
              <a:rPr lang="en-US" sz="2200" dirty="0">
                <a:latin typeface="Century Gothic" panose="020B0502020202020204"/>
              </a:rPr>
              <a:t>Well-defined composites are essential to the firm’s marketing strategy</a:t>
            </a:r>
          </a:p>
          <a:p>
            <a:pPr marL="0" indent="0" defTabSz="914400">
              <a:spcBef>
                <a:spcPts val="1800"/>
              </a:spcBef>
              <a:buNone/>
            </a:pPr>
            <a:r>
              <a:rPr lang="en-US" sz="2200" dirty="0">
                <a:latin typeface="Century Gothic" panose="020B0502020202020204"/>
              </a:rPr>
              <a:t>The GIPS guidance statement on composite definition suggests a hierarchy for composite definition that is </a:t>
            </a:r>
            <a:r>
              <a:rPr lang="en-US" sz="2200" b="1" i="1" dirty="0">
                <a:latin typeface="Century Gothic" panose="020B0502020202020204"/>
              </a:rPr>
              <a:t>suggested</a:t>
            </a:r>
            <a:r>
              <a:rPr lang="en-US" sz="2200" dirty="0">
                <a:latin typeface="Century Gothic" panose="020B0502020202020204"/>
              </a:rPr>
              <a:t> but </a:t>
            </a:r>
            <a:r>
              <a:rPr lang="en-US" sz="2200" b="1" i="1" dirty="0">
                <a:latin typeface="Century Gothic" panose="020B0502020202020204"/>
              </a:rPr>
              <a:t>not required </a:t>
            </a:r>
          </a:p>
          <a:p>
            <a:pPr defTabSz="914400"/>
            <a:r>
              <a:rPr lang="en-US" sz="2000" dirty="0">
                <a:latin typeface="Century Gothic" panose="020B0502020202020204"/>
              </a:rPr>
              <a:t>Suggested Hierarchy:</a:t>
            </a:r>
          </a:p>
          <a:p>
            <a:pPr marL="476100" indent="-342900" defTabSz="914400">
              <a:spcBef>
                <a:spcPts val="0"/>
              </a:spcBef>
              <a:buClrTx/>
              <a:buSzTx/>
            </a:pPr>
            <a:r>
              <a:rPr lang="en-US" sz="2000" dirty="0">
                <a:latin typeface="Century Gothic" panose="020B0502020202020204"/>
              </a:rPr>
              <a:t>Investment mandate – </a:t>
            </a:r>
            <a:r>
              <a:rPr lang="en-US" sz="2000" i="1" dirty="0">
                <a:latin typeface="Century Gothic" panose="020B0502020202020204"/>
              </a:rPr>
              <a:t>Ex: Large cap global equities</a:t>
            </a:r>
          </a:p>
          <a:p>
            <a:pPr marL="476100" indent="-342900" defTabSz="914400">
              <a:spcBef>
                <a:spcPts val="0"/>
              </a:spcBef>
              <a:buClrTx/>
              <a:buSzTx/>
            </a:pPr>
            <a:r>
              <a:rPr lang="en-US" sz="2000" dirty="0">
                <a:latin typeface="Century Gothic" panose="020B0502020202020204"/>
              </a:rPr>
              <a:t>Asset Class – </a:t>
            </a:r>
            <a:r>
              <a:rPr lang="en-US" sz="2000" i="1" dirty="0">
                <a:latin typeface="Century Gothic" panose="020B0502020202020204"/>
              </a:rPr>
              <a:t>Ex: Equity, fixed income, balanced, real estate</a:t>
            </a:r>
          </a:p>
          <a:p>
            <a:pPr marL="476100" indent="-342900" defTabSz="914400">
              <a:spcBef>
                <a:spcPts val="0"/>
              </a:spcBef>
              <a:buClrTx/>
              <a:buSzTx/>
            </a:pPr>
            <a:r>
              <a:rPr lang="en-US" sz="2000" dirty="0">
                <a:latin typeface="Century Gothic" panose="020B0502020202020204"/>
              </a:rPr>
              <a:t>Style or Strategy – </a:t>
            </a:r>
            <a:r>
              <a:rPr lang="en-US" sz="2000" i="1" dirty="0">
                <a:latin typeface="Century Gothic" panose="020B0502020202020204"/>
              </a:rPr>
              <a:t>Ex: Growth, value, indexed, asset class sector</a:t>
            </a:r>
          </a:p>
          <a:p>
            <a:pPr marL="476100" indent="-342900" defTabSz="914400">
              <a:spcBef>
                <a:spcPts val="0"/>
              </a:spcBef>
              <a:buClrTx/>
              <a:buSzTx/>
            </a:pPr>
            <a:r>
              <a:rPr lang="en-US" sz="2000" dirty="0">
                <a:latin typeface="Century Gothic" panose="020B0502020202020204"/>
              </a:rPr>
              <a:t>Benchmarks – </a:t>
            </a:r>
            <a:r>
              <a:rPr lang="en-US" sz="2000" i="1" dirty="0">
                <a:latin typeface="Century Gothic" panose="020B0502020202020204"/>
              </a:rPr>
              <a:t>Ex: S&amp;P 500 index, Barclays Capital Aggregate Index</a:t>
            </a:r>
          </a:p>
          <a:p>
            <a:pPr marL="476100" indent="-342900" defTabSz="914400">
              <a:spcBef>
                <a:spcPts val="0"/>
              </a:spcBef>
              <a:buClrTx/>
              <a:buSzTx/>
            </a:pPr>
            <a:r>
              <a:rPr lang="en-US" sz="2000" dirty="0">
                <a:latin typeface="Century Gothic" panose="020B0502020202020204"/>
              </a:rPr>
              <a:t>Risk/Return Characteristics –</a:t>
            </a:r>
          </a:p>
          <a:p>
            <a:pPr marL="133200" indent="0" defTabSz="914400">
              <a:spcBef>
                <a:spcPts val="1200"/>
              </a:spcBef>
              <a:buClrTx/>
              <a:buSzTx/>
              <a:buNone/>
            </a:pPr>
            <a:r>
              <a:rPr lang="en-US" sz="1600" i="1" dirty="0">
                <a:latin typeface="Century Gothic" panose="020B0502020202020204"/>
              </a:rPr>
              <a:t>Ex: An equity composite with a targeted excess return of 3% and targeted maximum volatility of 6%</a:t>
            </a:r>
          </a:p>
          <a:p>
            <a:pPr marL="324000" lvl="1" indent="0" defTabSz="914400">
              <a:buNone/>
            </a:pPr>
            <a:endParaRPr lang="en-US" sz="2000" b="1" i="1" dirty="0">
              <a:latin typeface="Century Gothic" panose="020B0502020202020204"/>
            </a:endParaRPr>
          </a:p>
          <a:p>
            <a:pPr marL="324000" lvl="1" indent="0" defTabSz="914400">
              <a:buNone/>
            </a:pPr>
            <a:endParaRPr lang="en-US" sz="2000" b="1" i="1" dirty="0">
              <a:latin typeface="Century Gothic" panose="020B0502020202020204"/>
            </a:endParaRPr>
          </a:p>
          <a:p>
            <a:endParaRPr lang="en-US" dirty="0"/>
          </a:p>
        </p:txBody>
      </p:sp>
      <p:sp>
        <p:nvSpPr>
          <p:cNvPr id="4" name="Slide Number Placeholder 3">
            <a:extLst>
              <a:ext uri="{FF2B5EF4-FFF2-40B4-BE49-F238E27FC236}">
                <a16:creationId xmlns:a16="http://schemas.microsoft.com/office/drawing/2014/main" id="{80790BE0-5AF8-40CA-9105-DB16C9742261}"/>
              </a:ext>
            </a:extLst>
          </p:cNvPr>
          <p:cNvSpPr>
            <a:spLocks noGrp="1"/>
          </p:cNvSpPr>
          <p:nvPr>
            <p:ph type="sldNum" sz="quarter" idx="12"/>
          </p:nvPr>
        </p:nvSpPr>
        <p:spPr/>
        <p:txBody>
          <a:bodyPr/>
          <a:lstStyle/>
          <a:p>
            <a:fld id="{350BA555-4BC7-4992-89C5-64DEDC60CC9E}" type="slidenum">
              <a:rPr lang="en-US" sz="1100" smtClean="0">
                <a:solidFill>
                  <a:schemeClr val="bg1"/>
                </a:solidFill>
              </a:rPr>
              <a:pPr/>
              <a:t>26</a:t>
            </a:fld>
            <a:endParaRPr lang="en-US" sz="1100" dirty="0">
              <a:solidFill>
                <a:schemeClr val="bg1"/>
              </a:solidFill>
            </a:endParaRPr>
          </a:p>
        </p:txBody>
      </p:sp>
      <p:sp>
        <p:nvSpPr>
          <p:cNvPr id="5" name="Text Placeholder 4">
            <a:extLst>
              <a:ext uri="{FF2B5EF4-FFF2-40B4-BE49-F238E27FC236}">
                <a16:creationId xmlns:a16="http://schemas.microsoft.com/office/drawing/2014/main" id="{8C098D73-49A6-4F7B-83C2-FDFC51EE7F58}"/>
              </a:ext>
            </a:extLst>
          </p:cNvPr>
          <p:cNvSpPr>
            <a:spLocks noGrp="1"/>
          </p:cNvSpPr>
          <p:nvPr>
            <p:ph type="body" sz="quarter" idx="4294967295"/>
          </p:nvPr>
        </p:nvSpPr>
        <p:spPr>
          <a:xfrm>
            <a:off x="0" y="6488693"/>
            <a:ext cx="11029950" cy="355600"/>
          </a:xfrm>
        </p:spPr>
        <p:txBody>
          <a:bodyPr>
            <a:normAutofit/>
          </a:bodyPr>
          <a:lstStyle/>
          <a:p>
            <a:pPr marL="182880" indent="0">
              <a:buNone/>
            </a:pPr>
            <a:r>
              <a:rPr lang="en-US" sz="1100" dirty="0">
                <a:solidFill>
                  <a:schemeClr val="bg1"/>
                </a:solidFill>
              </a:rPr>
              <a:t>Explain the role of investment mandates, objectives, or strategies in the construction of composites.</a:t>
            </a:r>
          </a:p>
        </p:txBody>
      </p:sp>
    </p:spTree>
    <p:extLst>
      <p:ext uri="{BB962C8B-B14F-4D97-AF65-F5344CB8AC3E}">
        <p14:creationId xmlns:p14="http://schemas.microsoft.com/office/powerpoint/2010/main" val="42341715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F2568-D626-4424-8C6C-031BD0AB7909}"/>
              </a:ext>
            </a:extLst>
          </p:cNvPr>
          <p:cNvSpPr>
            <a:spLocks noGrp="1"/>
          </p:cNvSpPr>
          <p:nvPr>
            <p:ph type="title"/>
          </p:nvPr>
        </p:nvSpPr>
        <p:spPr/>
        <p:txBody>
          <a:bodyPr>
            <a:normAutofit/>
          </a:bodyPr>
          <a:lstStyle/>
          <a:p>
            <a:r>
              <a:rPr lang="en-US" dirty="0"/>
              <a:t>Composite construction</a:t>
            </a:r>
            <a:br>
              <a:rPr lang="en-US" dirty="0"/>
            </a:br>
            <a:endParaRPr lang="en-US" dirty="0"/>
          </a:p>
        </p:txBody>
      </p:sp>
      <p:sp>
        <p:nvSpPr>
          <p:cNvPr id="3" name="Content Placeholder 2">
            <a:extLst>
              <a:ext uri="{FF2B5EF4-FFF2-40B4-BE49-F238E27FC236}">
                <a16:creationId xmlns:a16="http://schemas.microsoft.com/office/drawing/2014/main" id="{65B0F833-0E5E-4071-A4ED-D60A9A8D399B}"/>
              </a:ext>
            </a:extLst>
          </p:cNvPr>
          <p:cNvSpPr>
            <a:spLocks noGrp="1"/>
          </p:cNvSpPr>
          <p:nvPr>
            <p:ph idx="1"/>
          </p:nvPr>
        </p:nvSpPr>
        <p:spPr>
          <a:xfrm>
            <a:off x="838200" y="2193234"/>
            <a:ext cx="10515600" cy="3783819"/>
          </a:xfrm>
        </p:spPr>
        <p:txBody>
          <a:bodyPr>
            <a:noAutofit/>
          </a:bodyPr>
          <a:lstStyle/>
          <a:p>
            <a:pPr defTabSz="914400"/>
            <a:r>
              <a:rPr lang="en-US" sz="2000" dirty="0">
                <a:latin typeface="Century Gothic" panose="020B0502020202020204"/>
              </a:rPr>
              <a:t>How many composites should a firm have? </a:t>
            </a:r>
          </a:p>
          <a:p>
            <a:pPr lvl="1" defTabSz="914400"/>
            <a:r>
              <a:rPr lang="en-US" sz="2000" dirty="0">
                <a:latin typeface="Century Gothic" panose="020B0502020202020204"/>
              </a:rPr>
              <a:t>The firm decides how broadly defined a composite will be. There is no right or wrong answer, it is firm-specific.</a:t>
            </a:r>
          </a:p>
          <a:p>
            <a:pPr marL="324000" lvl="1" indent="0" defTabSz="914400">
              <a:buNone/>
            </a:pPr>
            <a:endParaRPr lang="en-US" sz="2000" dirty="0">
              <a:latin typeface="Century Gothic" panose="020B0502020202020204"/>
            </a:endParaRPr>
          </a:p>
          <a:p>
            <a:pPr marL="800100" lvl="1" indent="-342900" defTabSz="914400">
              <a:spcBef>
                <a:spcPts val="0"/>
              </a:spcBef>
              <a:spcAft>
                <a:spcPts val="0"/>
              </a:spcAft>
              <a:buClrTx/>
              <a:buSzTx/>
            </a:pPr>
            <a:r>
              <a:rPr lang="en-US" sz="2000" dirty="0">
                <a:latin typeface="Century Gothic" panose="020B0502020202020204"/>
              </a:rPr>
              <a:t>The more composites ≈ the more specific the strategy =  the &lt; smaller the assets and the smaller the dispersion</a:t>
            </a:r>
          </a:p>
          <a:p>
            <a:pPr marL="457200" lvl="1" indent="0" defTabSz="914400">
              <a:spcBef>
                <a:spcPts val="0"/>
              </a:spcBef>
              <a:spcAft>
                <a:spcPts val="0"/>
              </a:spcAft>
              <a:buClrTx/>
              <a:buSzTx/>
              <a:buNone/>
            </a:pPr>
            <a:endParaRPr lang="en-US" sz="2000" dirty="0">
              <a:latin typeface="Century Gothic" panose="020B0502020202020204"/>
            </a:endParaRPr>
          </a:p>
          <a:p>
            <a:pPr marL="800100" lvl="1" indent="-342900" defTabSz="914400">
              <a:spcBef>
                <a:spcPts val="0"/>
              </a:spcBef>
              <a:spcAft>
                <a:spcPts val="0"/>
              </a:spcAft>
              <a:buClrTx/>
              <a:buSzTx/>
            </a:pPr>
            <a:r>
              <a:rPr lang="en-US" sz="2000" dirty="0">
                <a:latin typeface="Century Gothic" panose="020B0502020202020204"/>
              </a:rPr>
              <a:t>The fewer the composites ≈ the broader the strategy =  the &gt; larger the assets and the larger the dispersion</a:t>
            </a:r>
          </a:p>
          <a:p>
            <a:pPr lvl="1" defTabSz="914400"/>
            <a:endParaRPr lang="en-US" sz="2000" dirty="0">
              <a:latin typeface="Century Gothic" panose="020B0502020202020204"/>
            </a:endParaRPr>
          </a:p>
        </p:txBody>
      </p:sp>
      <p:sp>
        <p:nvSpPr>
          <p:cNvPr id="5" name="Slide Number Placeholder 3">
            <a:extLst>
              <a:ext uri="{FF2B5EF4-FFF2-40B4-BE49-F238E27FC236}">
                <a16:creationId xmlns:a16="http://schemas.microsoft.com/office/drawing/2014/main" id="{8E0532A2-3AAC-4DD7-A211-C9D4F41AA36B}"/>
              </a:ext>
            </a:extLst>
          </p:cNvPr>
          <p:cNvSpPr>
            <a:spLocks noGrp="1"/>
          </p:cNvSpPr>
          <p:nvPr>
            <p:ph type="sldNum" sz="quarter" idx="12"/>
          </p:nvPr>
        </p:nvSpPr>
        <p:spPr/>
        <p:txBody>
          <a:bodyPr/>
          <a:lstStyle/>
          <a:p>
            <a:fld id="{350BA555-4BC7-4992-89C5-64DEDC60CC9E}" type="slidenum">
              <a:rPr lang="en-US" sz="1100" smtClean="0">
                <a:solidFill>
                  <a:schemeClr val="bg1"/>
                </a:solidFill>
              </a:rPr>
              <a:pPr/>
              <a:t>27</a:t>
            </a:fld>
            <a:endParaRPr lang="en-US" sz="1100" dirty="0">
              <a:solidFill>
                <a:schemeClr val="bg1"/>
              </a:solidFill>
            </a:endParaRPr>
          </a:p>
        </p:txBody>
      </p:sp>
      <p:sp>
        <p:nvSpPr>
          <p:cNvPr id="4" name="Text Placeholder 3">
            <a:extLst>
              <a:ext uri="{FF2B5EF4-FFF2-40B4-BE49-F238E27FC236}">
                <a16:creationId xmlns:a16="http://schemas.microsoft.com/office/drawing/2014/main" id="{A02D68E8-2232-4904-B2E1-DCE77A445D21}"/>
              </a:ext>
            </a:extLst>
          </p:cNvPr>
          <p:cNvSpPr>
            <a:spLocks noGrp="1"/>
          </p:cNvSpPr>
          <p:nvPr>
            <p:ph type="body" sz="quarter" idx="4294967295"/>
          </p:nvPr>
        </p:nvSpPr>
        <p:spPr>
          <a:xfrm>
            <a:off x="0" y="6478510"/>
            <a:ext cx="11029950" cy="355600"/>
          </a:xfrm>
        </p:spPr>
        <p:txBody>
          <a:bodyPr>
            <a:normAutofit/>
          </a:bodyPr>
          <a:lstStyle/>
          <a:p>
            <a:pPr marL="182880" indent="0">
              <a:buNone/>
            </a:pPr>
            <a:r>
              <a:rPr lang="en-US" sz="1100" dirty="0">
                <a:solidFill>
                  <a:schemeClr val="bg1"/>
                </a:solidFill>
              </a:rPr>
              <a:t>Explain the role of investment mandates, objectives, or strategies in the construction of composites</a:t>
            </a:r>
            <a:r>
              <a:rPr lang="en-US" sz="1100" b="1" dirty="0">
                <a:solidFill>
                  <a:schemeClr val="bg1"/>
                </a:solidFill>
              </a:rPr>
              <a:t>.</a:t>
            </a:r>
            <a:endParaRPr lang="en-US" sz="1100" dirty="0">
              <a:solidFill>
                <a:schemeClr val="bg1"/>
              </a:solidFill>
            </a:endParaRPr>
          </a:p>
        </p:txBody>
      </p:sp>
    </p:spTree>
    <p:extLst>
      <p:ext uri="{BB962C8B-B14F-4D97-AF65-F5344CB8AC3E}">
        <p14:creationId xmlns:p14="http://schemas.microsoft.com/office/powerpoint/2010/main" val="37760038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6B9F5-6726-4EF3-882B-83BBADA869FD}"/>
              </a:ext>
            </a:extLst>
          </p:cNvPr>
          <p:cNvSpPr>
            <a:spLocks noGrp="1"/>
          </p:cNvSpPr>
          <p:nvPr>
            <p:ph type="title"/>
          </p:nvPr>
        </p:nvSpPr>
        <p:spPr/>
        <p:txBody>
          <a:bodyPr>
            <a:normAutofit/>
          </a:bodyPr>
          <a:lstStyle/>
          <a:p>
            <a:r>
              <a:rPr lang="en-US" dirty="0"/>
              <a:t>Composite construction</a:t>
            </a:r>
            <a:br>
              <a:rPr lang="en-US" dirty="0"/>
            </a:br>
            <a:endParaRPr lang="en-US" dirty="0"/>
          </a:p>
        </p:txBody>
      </p:sp>
      <p:sp>
        <p:nvSpPr>
          <p:cNvPr id="3" name="Content Placeholder 2">
            <a:extLst>
              <a:ext uri="{FF2B5EF4-FFF2-40B4-BE49-F238E27FC236}">
                <a16:creationId xmlns:a16="http://schemas.microsoft.com/office/drawing/2014/main" id="{E36FB7FE-7316-440D-BEEF-9B09CBC24111}"/>
              </a:ext>
            </a:extLst>
          </p:cNvPr>
          <p:cNvSpPr>
            <a:spLocks noGrp="1"/>
          </p:cNvSpPr>
          <p:nvPr>
            <p:ph idx="1"/>
          </p:nvPr>
        </p:nvSpPr>
        <p:spPr>
          <a:xfrm>
            <a:off x="552431" y="2169108"/>
            <a:ext cx="3945673" cy="3526528"/>
          </a:xfrm>
        </p:spPr>
        <p:txBody>
          <a:bodyPr/>
          <a:lstStyle/>
          <a:p>
            <a:r>
              <a:rPr lang="en-US" dirty="0"/>
              <a:t>Composites must include only assets under management within the defined firm.</a:t>
            </a:r>
          </a:p>
          <a:p>
            <a:r>
              <a:rPr lang="en-US" dirty="0"/>
              <a:t>Firms are not permitted to link simulated or model portfolios with actual performance.</a:t>
            </a:r>
          </a:p>
        </p:txBody>
      </p:sp>
      <p:sp>
        <p:nvSpPr>
          <p:cNvPr id="4" name="Slide Number Placeholder 3">
            <a:extLst>
              <a:ext uri="{FF2B5EF4-FFF2-40B4-BE49-F238E27FC236}">
                <a16:creationId xmlns:a16="http://schemas.microsoft.com/office/drawing/2014/main" id="{30A97249-F6A0-4C06-8287-F8FAAA088CB2}"/>
              </a:ext>
            </a:extLst>
          </p:cNvPr>
          <p:cNvSpPr>
            <a:spLocks noGrp="1"/>
          </p:cNvSpPr>
          <p:nvPr>
            <p:ph type="sldNum" sz="quarter" idx="12"/>
          </p:nvPr>
        </p:nvSpPr>
        <p:spPr/>
        <p:txBody>
          <a:bodyPr/>
          <a:lstStyle/>
          <a:p>
            <a:fld id="{350BA555-4BC7-4992-89C5-64DEDC60CC9E}" type="slidenum">
              <a:rPr lang="en-US" smtClean="0">
                <a:solidFill>
                  <a:schemeClr val="bg1"/>
                </a:solidFill>
              </a:rPr>
              <a:pPr/>
              <a:t>28</a:t>
            </a:fld>
            <a:endParaRPr lang="en-US" dirty="0">
              <a:solidFill>
                <a:schemeClr val="bg1"/>
              </a:solidFill>
            </a:endParaRPr>
          </a:p>
        </p:txBody>
      </p:sp>
      <p:sp>
        <p:nvSpPr>
          <p:cNvPr id="5" name="Text Placeholder 4">
            <a:extLst>
              <a:ext uri="{FF2B5EF4-FFF2-40B4-BE49-F238E27FC236}">
                <a16:creationId xmlns:a16="http://schemas.microsoft.com/office/drawing/2014/main" id="{EACA8867-B2AC-4E73-8862-2E0DA9B9BC8E}"/>
              </a:ext>
            </a:extLst>
          </p:cNvPr>
          <p:cNvSpPr>
            <a:spLocks noGrp="1"/>
          </p:cNvSpPr>
          <p:nvPr>
            <p:ph type="body" sz="quarter" idx="4294967295"/>
          </p:nvPr>
        </p:nvSpPr>
        <p:spPr>
          <a:xfrm>
            <a:off x="0" y="6508268"/>
            <a:ext cx="11029950" cy="355600"/>
          </a:xfrm>
        </p:spPr>
        <p:txBody>
          <a:bodyPr>
            <a:noAutofit/>
          </a:bodyPr>
          <a:lstStyle/>
          <a:p>
            <a:pPr marL="182880" indent="0">
              <a:buNone/>
            </a:pPr>
            <a:r>
              <a:rPr lang="en-US" sz="1100" dirty="0">
                <a:solidFill>
                  <a:schemeClr val="bg1"/>
                </a:solidFill>
              </a:rPr>
              <a:t>Explain the role of investment mandates, objectives, or strategies in the construction of composites.</a:t>
            </a:r>
          </a:p>
        </p:txBody>
      </p:sp>
      <p:pic>
        <p:nvPicPr>
          <p:cNvPr id="8" name="Content Placeholder 3">
            <a:extLst>
              <a:ext uri="{FF2B5EF4-FFF2-40B4-BE49-F238E27FC236}">
                <a16:creationId xmlns:a16="http://schemas.microsoft.com/office/drawing/2014/main" id="{06158460-4840-462F-BB3E-0C392B3D1CD9}"/>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4530852" y="2086869"/>
            <a:ext cx="7345197" cy="3426864"/>
          </a:xfrm>
          <a:prstGeom prst="rect">
            <a:avLst/>
          </a:prstGeom>
        </p:spPr>
      </p:pic>
      <p:sp>
        <p:nvSpPr>
          <p:cNvPr id="7" name="TextBox 6">
            <a:extLst>
              <a:ext uri="{FF2B5EF4-FFF2-40B4-BE49-F238E27FC236}">
                <a16:creationId xmlns:a16="http://schemas.microsoft.com/office/drawing/2014/main" id="{FB42B315-A775-4272-9AB6-6DA069246357}"/>
              </a:ext>
            </a:extLst>
          </p:cNvPr>
          <p:cNvSpPr txBox="1"/>
          <p:nvPr/>
        </p:nvSpPr>
        <p:spPr>
          <a:xfrm>
            <a:off x="4794069" y="5563303"/>
            <a:ext cx="3816531" cy="338554"/>
          </a:xfrm>
          <a:prstGeom prst="rect">
            <a:avLst/>
          </a:prstGeom>
          <a:noFill/>
        </p:spPr>
        <p:txBody>
          <a:bodyPr wrap="square" rtlCol="0">
            <a:spAutoFit/>
          </a:bodyPr>
          <a:lstStyle/>
          <a:p>
            <a:r>
              <a:rPr lang="en-US" sz="800" dirty="0">
                <a:solidFill>
                  <a:srgbClr val="000000"/>
                </a:solidFill>
              </a:rPr>
              <a:t>© 2020, CFA Institute. Reproduced and republished with permission from CFA Institute. All rights reserved.</a:t>
            </a:r>
          </a:p>
        </p:txBody>
      </p:sp>
      <p:sp>
        <p:nvSpPr>
          <p:cNvPr id="10" name="TextBox 9">
            <a:extLst>
              <a:ext uri="{FF2B5EF4-FFF2-40B4-BE49-F238E27FC236}">
                <a16:creationId xmlns:a16="http://schemas.microsoft.com/office/drawing/2014/main" id="{1812BC8C-0C55-4D49-BAB0-CB05D6BFD148}"/>
              </a:ext>
            </a:extLst>
          </p:cNvPr>
          <p:cNvSpPr txBox="1"/>
          <p:nvPr/>
        </p:nvSpPr>
        <p:spPr>
          <a:xfrm>
            <a:off x="9919976" y="3248007"/>
            <a:ext cx="688848" cy="361985"/>
          </a:xfrm>
          <a:prstGeom prst="rect">
            <a:avLst/>
          </a:prstGeom>
          <a:solidFill>
            <a:srgbClr val="FFC409"/>
          </a:solidFill>
        </p:spPr>
        <p:txBody>
          <a:bodyPr wrap="square" rtlCol="0">
            <a:spAutoFit/>
          </a:bodyPr>
          <a:lstStyle/>
          <a:p>
            <a:pPr algn="ctr"/>
            <a:r>
              <a:rPr lang="en-US" sz="850" b="1" dirty="0">
                <a:solidFill>
                  <a:srgbClr val="27467D"/>
                </a:solidFill>
              </a:rPr>
              <a:t>Uncalled Capital</a:t>
            </a:r>
          </a:p>
        </p:txBody>
      </p:sp>
    </p:spTree>
    <p:extLst>
      <p:ext uri="{BB962C8B-B14F-4D97-AF65-F5344CB8AC3E}">
        <p14:creationId xmlns:p14="http://schemas.microsoft.com/office/powerpoint/2010/main" val="699718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D6F2E-910F-4524-BF57-859EDDEF4BCB}"/>
              </a:ext>
            </a:extLst>
          </p:cNvPr>
          <p:cNvSpPr>
            <a:spLocks noGrp="1"/>
          </p:cNvSpPr>
          <p:nvPr>
            <p:ph type="title"/>
          </p:nvPr>
        </p:nvSpPr>
        <p:spPr/>
        <p:txBody>
          <a:bodyPr>
            <a:normAutofit fontScale="90000"/>
          </a:bodyPr>
          <a:lstStyle/>
          <a:p>
            <a:r>
              <a:rPr lang="en-US" dirty="0"/>
              <a:t>Composite construction: New / Closed account timing</a:t>
            </a:r>
            <a:br>
              <a:rPr lang="en-US" dirty="0"/>
            </a:br>
            <a:endParaRPr lang="en-US" dirty="0"/>
          </a:p>
        </p:txBody>
      </p:sp>
      <p:pic>
        <p:nvPicPr>
          <p:cNvPr id="8" name="Content Placeholder 7">
            <a:extLst>
              <a:ext uri="{FF2B5EF4-FFF2-40B4-BE49-F238E27FC236}">
                <a16:creationId xmlns:a16="http://schemas.microsoft.com/office/drawing/2014/main" id="{63158738-2B17-4E1F-8003-24234E2BD227}"/>
              </a:ext>
            </a:extLst>
          </p:cNvPr>
          <p:cNvPicPr>
            <a:picLocks noGrp="1" noChangeAspect="1"/>
          </p:cNvPicPr>
          <p:nvPr>
            <p:ph idx="1"/>
          </p:nvPr>
        </p:nvPicPr>
        <p:blipFill>
          <a:blip r:embed="rId2"/>
          <a:stretch>
            <a:fillRect/>
          </a:stretch>
        </p:blipFill>
        <p:spPr>
          <a:xfrm>
            <a:off x="6380967" y="1957390"/>
            <a:ext cx="4813162" cy="3525838"/>
          </a:xfrm>
          <a:prstGeom prst="rect">
            <a:avLst/>
          </a:prstGeom>
        </p:spPr>
      </p:pic>
      <p:sp>
        <p:nvSpPr>
          <p:cNvPr id="4" name="Slide Number Placeholder 3">
            <a:extLst>
              <a:ext uri="{FF2B5EF4-FFF2-40B4-BE49-F238E27FC236}">
                <a16:creationId xmlns:a16="http://schemas.microsoft.com/office/drawing/2014/main" id="{EBCB4F1A-51B9-40AF-914B-58A108013AE3}"/>
              </a:ext>
            </a:extLst>
          </p:cNvPr>
          <p:cNvSpPr>
            <a:spLocks noGrp="1"/>
          </p:cNvSpPr>
          <p:nvPr>
            <p:ph type="sldNum" sz="quarter" idx="12"/>
          </p:nvPr>
        </p:nvSpPr>
        <p:spPr/>
        <p:txBody>
          <a:bodyPr/>
          <a:lstStyle/>
          <a:p>
            <a:fld id="{350BA555-4BC7-4992-89C5-64DEDC60CC9E}" type="slidenum">
              <a:rPr lang="en-US" sz="1100" smtClean="0">
                <a:solidFill>
                  <a:schemeClr val="bg1"/>
                </a:solidFill>
              </a:rPr>
              <a:pPr/>
              <a:t>29</a:t>
            </a:fld>
            <a:endParaRPr lang="en-US" sz="1100" dirty="0">
              <a:solidFill>
                <a:schemeClr val="bg1"/>
              </a:solidFill>
            </a:endParaRPr>
          </a:p>
        </p:txBody>
      </p:sp>
      <p:sp>
        <p:nvSpPr>
          <p:cNvPr id="5" name="Text Placeholder 4">
            <a:extLst>
              <a:ext uri="{FF2B5EF4-FFF2-40B4-BE49-F238E27FC236}">
                <a16:creationId xmlns:a16="http://schemas.microsoft.com/office/drawing/2014/main" id="{E2AFC315-799C-4A86-BB80-323D3FED52AC}"/>
              </a:ext>
            </a:extLst>
          </p:cNvPr>
          <p:cNvSpPr>
            <a:spLocks noGrp="1"/>
          </p:cNvSpPr>
          <p:nvPr>
            <p:ph type="body" sz="quarter" idx="4294967295"/>
          </p:nvPr>
        </p:nvSpPr>
        <p:spPr>
          <a:xfrm>
            <a:off x="0" y="6383064"/>
            <a:ext cx="11029950" cy="355600"/>
          </a:xfrm>
        </p:spPr>
        <p:txBody>
          <a:bodyPr>
            <a:noAutofit/>
          </a:bodyPr>
          <a:lstStyle/>
          <a:p>
            <a:pPr marL="182880" indent="0">
              <a:buNone/>
            </a:pPr>
            <a:r>
              <a:rPr lang="en-US" sz="1100" dirty="0">
                <a:solidFill>
                  <a:schemeClr val="bg1"/>
                </a:solidFill>
              </a:rPr>
              <a:t>Explain the requirements and recommendations of the GIPS standards with respect to composite construction, including switching portfolios among composites</a:t>
            </a:r>
            <a:r>
              <a:rPr lang="en-US" sz="1100" b="1" dirty="0">
                <a:solidFill>
                  <a:schemeClr val="bg1"/>
                </a:solidFill>
              </a:rPr>
              <a:t>, the timing of the inclusion of new portfolios in composites, and the timing of the exclusion of terminated portfolios from composites.</a:t>
            </a:r>
          </a:p>
        </p:txBody>
      </p:sp>
      <p:sp>
        <p:nvSpPr>
          <p:cNvPr id="9" name="TextBox 8">
            <a:extLst>
              <a:ext uri="{FF2B5EF4-FFF2-40B4-BE49-F238E27FC236}">
                <a16:creationId xmlns:a16="http://schemas.microsoft.com/office/drawing/2014/main" id="{C2991282-3490-4277-92AD-AB2F214C070B}"/>
              </a:ext>
            </a:extLst>
          </p:cNvPr>
          <p:cNvSpPr txBox="1"/>
          <p:nvPr/>
        </p:nvSpPr>
        <p:spPr>
          <a:xfrm>
            <a:off x="602450" y="5558825"/>
            <a:ext cx="8927444" cy="646331"/>
          </a:xfrm>
          <a:prstGeom prst="rect">
            <a:avLst/>
          </a:prstGeom>
          <a:noFill/>
        </p:spPr>
        <p:txBody>
          <a:bodyPr wrap="none" rtlCol="0">
            <a:spAutoFit/>
          </a:bodyPr>
          <a:lstStyle/>
          <a:p>
            <a:r>
              <a:rPr lang="en-US" dirty="0">
                <a:solidFill>
                  <a:srgbClr val="000000"/>
                </a:solidFill>
              </a:rPr>
              <a:t>Composites must include new portfolios on a </a:t>
            </a:r>
            <a:r>
              <a:rPr lang="en-US" b="1" dirty="0">
                <a:solidFill>
                  <a:srgbClr val="000000"/>
                </a:solidFill>
              </a:rPr>
              <a:t>timely and consistent basis</a:t>
            </a:r>
            <a:r>
              <a:rPr lang="en-US" dirty="0">
                <a:solidFill>
                  <a:srgbClr val="000000"/>
                </a:solidFill>
              </a:rPr>
              <a:t>.</a:t>
            </a:r>
          </a:p>
          <a:p>
            <a:r>
              <a:rPr lang="en-US" dirty="0">
                <a:solidFill>
                  <a:srgbClr val="000000"/>
                </a:solidFill>
              </a:rPr>
              <a:t>Terminated portfolios must be included up to </a:t>
            </a:r>
            <a:r>
              <a:rPr lang="en-US" b="1" dirty="0">
                <a:solidFill>
                  <a:srgbClr val="000000"/>
                </a:solidFill>
              </a:rPr>
              <a:t>the last full measurement period</a:t>
            </a:r>
            <a:r>
              <a:rPr lang="en-US" dirty="0">
                <a:solidFill>
                  <a:srgbClr val="000000"/>
                </a:solidFill>
              </a:rPr>
              <a:t>. </a:t>
            </a:r>
          </a:p>
        </p:txBody>
      </p:sp>
      <p:pic>
        <p:nvPicPr>
          <p:cNvPr id="10" name="Content Placeholder 6">
            <a:extLst>
              <a:ext uri="{FF2B5EF4-FFF2-40B4-BE49-F238E27FC236}">
                <a16:creationId xmlns:a16="http://schemas.microsoft.com/office/drawing/2014/main" id="{C9EAFE81-6365-467A-934E-A2E707870386}"/>
              </a:ext>
            </a:extLst>
          </p:cNvPr>
          <p:cNvPicPr>
            <a:picLocks noChangeAspect="1"/>
          </p:cNvPicPr>
          <p:nvPr/>
        </p:nvPicPr>
        <p:blipFill>
          <a:blip r:embed="rId3"/>
          <a:stretch>
            <a:fillRect/>
          </a:stretch>
        </p:blipFill>
        <p:spPr>
          <a:xfrm rot="20761070">
            <a:off x="1853782" y="2734908"/>
            <a:ext cx="2186140" cy="1771050"/>
          </a:xfrm>
          <a:prstGeom prst="rect">
            <a:avLst/>
          </a:prstGeom>
        </p:spPr>
      </p:pic>
    </p:spTree>
    <p:extLst>
      <p:ext uri="{BB962C8B-B14F-4D97-AF65-F5344CB8AC3E}">
        <p14:creationId xmlns:p14="http://schemas.microsoft.com/office/powerpoint/2010/main" val="18873361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2AEBE-ABD0-4197-B02D-A436440F0C7A}"/>
              </a:ext>
            </a:extLst>
          </p:cNvPr>
          <p:cNvSpPr>
            <a:spLocks noGrp="1"/>
          </p:cNvSpPr>
          <p:nvPr>
            <p:ph type="title"/>
          </p:nvPr>
        </p:nvSpPr>
        <p:spPr/>
        <p:txBody>
          <a:bodyPr/>
          <a:lstStyle/>
          <a:p>
            <a:r>
              <a:rPr lang="en-US" sz="2800" cap="all" dirty="0">
                <a:latin typeface="Gill Sans MT" panose="020B0502020104020203" pitchFamily="34" charset="0"/>
              </a:rPr>
              <a:t>SCOPE</a:t>
            </a:r>
          </a:p>
        </p:txBody>
      </p:sp>
      <p:pic>
        <p:nvPicPr>
          <p:cNvPr id="6" name="Content Placeholder 6">
            <a:extLst>
              <a:ext uri="{FF2B5EF4-FFF2-40B4-BE49-F238E27FC236}">
                <a16:creationId xmlns:a16="http://schemas.microsoft.com/office/drawing/2014/main" id="{1A430F7B-1FAD-4732-9F33-DFC5B48DE681}"/>
              </a:ext>
            </a:extLst>
          </p:cNvPr>
          <p:cNvPicPr>
            <a:picLocks noGrp="1" noChangeAspect="1"/>
          </p:cNvPicPr>
          <p:nvPr>
            <p:ph idx="1"/>
          </p:nvPr>
        </p:nvPicPr>
        <p:blipFill>
          <a:blip r:embed="rId3"/>
          <a:stretch>
            <a:fillRect/>
          </a:stretch>
        </p:blipFill>
        <p:spPr>
          <a:xfrm>
            <a:off x="536076" y="2400503"/>
            <a:ext cx="2975965" cy="2410909"/>
          </a:xfrm>
          <a:prstGeom prst="rect">
            <a:avLst/>
          </a:prstGeom>
        </p:spPr>
      </p:pic>
      <p:sp>
        <p:nvSpPr>
          <p:cNvPr id="4" name="Slide Number Placeholder 3">
            <a:extLst>
              <a:ext uri="{FF2B5EF4-FFF2-40B4-BE49-F238E27FC236}">
                <a16:creationId xmlns:a16="http://schemas.microsoft.com/office/drawing/2014/main" id="{F51DEC2C-EA93-4BE8-97C6-A08AACC4FE46}"/>
              </a:ext>
            </a:extLst>
          </p:cNvPr>
          <p:cNvSpPr>
            <a:spLocks noGrp="1"/>
          </p:cNvSpPr>
          <p:nvPr>
            <p:ph type="sldNum" sz="quarter" idx="12"/>
          </p:nvPr>
        </p:nvSpPr>
        <p:spPr/>
        <p:txBody>
          <a:bodyPr/>
          <a:lstStyle/>
          <a:p>
            <a:fld id="{BFAEA426-E1FD-4330-9CDE-9508A62DC627}" type="slidenum">
              <a:rPr lang="en-US" sz="1100" smtClean="0">
                <a:solidFill>
                  <a:schemeClr val="bg1"/>
                </a:solidFill>
                <a:latin typeface="Century Gothic" panose="020B0502020202020204" pitchFamily="34" charset="0"/>
              </a:rPr>
              <a:t>3</a:t>
            </a:fld>
            <a:endParaRPr lang="en-US" sz="1100" dirty="0">
              <a:solidFill>
                <a:schemeClr val="bg1"/>
              </a:solidFill>
              <a:latin typeface="Century Gothic" panose="020B0502020202020204" pitchFamily="34" charset="0"/>
            </a:endParaRPr>
          </a:p>
        </p:txBody>
      </p:sp>
      <p:sp>
        <p:nvSpPr>
          <p:cNvPr id="5" name="Text Placeholder 4">
            <a:extLst>
              <a:ext uri="{FF2B5EF4-FFF2-40B4-BE49-F238E27FC236}">
                <a16:creationId xmlns:a16="http://schemas.microsoft.com/office/drawing/2014/main" id="{854F6455-407C-4C9C-8485-194577920AFE}"/>
              </a:ext>
            </a:extLst>
          </p:cNvPr>
          <p:cNvSpPr>
            <a:spLocks noGrp="1"/>
          </p:cNvSpPr>
          <p:nvPr>
            <p:ph type="body" sz="quarter" idx="4294967295"/>
          </p:nvPr>
        </p:nvSpPr>
        <p:spPr>
          <a:xfrm>
            <a:off x="0" y="6508958"/>
            <a:ext cx="10515600" cy="355600"/>
          </a:xfrm>
        </p:spPr>
        <p:txBody>
          <a:bodyPr>
            <a:normAutofit fontScale="40000" lnSpcReduction="20000"/>
          </a:bodyPr>
          <a:lstStyle/>
          <a:p>
            <a:pPr marL="0" indent="0">
              <a:buNone/>
            </a:pPr>
            <a:r>
              <a:rPr lang="en-US" dirty="0">
                <a:solidFill>
                  <a:schemeClr val="bg1"/>
                </a:solidFill>
                <a:latin typeface="Century Gothic" panose="020B0502020202020204" pitchFamily="34" charset="0"/>
              </a:rPr>
              <a:t>   Discuss the objectives and </a:t>
            </a:r>
            <a:r>
              <a:rPr lang="en-US" b="1" dirty="0">
                <a:solidFill>
                  <a:schemeClr val="bg1"/>
                </a:solidFill>
                <a:latin typeface="Century Gothic" panose="020B0502020202020204" pitchFamily="34" charset="0"/>
              </a:rPr>
              <a:t>scope</a:t>
            </a:r>
            <a:r>
              <a:rPr lang="en-US" dirty="0">
                <a:solidFill>
                  <a:schemeClr val="bg1"/>
                </a:solidFill>
                <a:latin typeface="Century Gothic" panose="020B0502020202020204" pitchFamily="34" charset="0"/>
              </a:rPr>
              <a:t> of the GIPS standards and their benefits to prospective clients and investors, as well as investment managers.</a:t>
            </a:r>
          </a:p>
          <a:p>
            <a:pPr marL="0" indent="0">
              <a:buNone/>
            </a:pPr>
            <a:endParaRPr lang="en-US" dirty="0"/>
          </a:p>
        </p:txBody>
      </p:sp>
      <p:graphicFrame>
        <p:nvGraphicFramePr>
          <p:cNvPr id="7" name="Diagram 6">
            <a:extLst>
              <a:ext uri="{FF2B5EF4-FFF2-40B4-BE49-F238E27FC236}">
                <a16:creationId xmlns:a16="http://schemas.microsoft.com/office/drawing/2014/main" id="{C14A08DF-F575-4D7A-93AF-13FA24ED20C2}"/>
              </a:ext>
            </a:extLst>
          </p:cNvPr>
          <p:cNvGraphicFramePr/>
          <p:nvPr>
            <p:extLst>
              <p:ext uri="{D42A27DB-BD31-4B8C-83A1-F6EECF244321}">
                <p14:modId xmlns:p14="http://schemas.microsoft.com/office/powerpoint/2010/main" val="192801507"/>
              </p:ext>
            </p:extLst>
          </p:nvPr>
        </p:nvGraphicFramePr>
        <p:xfrm>
          <a:off x="3958468" y="1911145"/>
          <a:ext cx="3463412" cy="303571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8" name="Picture 7">
            <a:extLst>
              <a:ext uri="{FF2B5EF4-FFF2-40B4-BE49-F238E27FC236}">
                <a16:creationId xmlns:a16="http://schemas.microsoft.com/office/drawing/2014/main" id="{AD492949-8F0E-4233-8D05-EFD268A5FEA1}"/>
              </a:ext>
            </a:extLst>
          </p:cNvPr>
          <p:cNvPicPr/>
          <p:nvPr/>
        </p:nvPicPr>
        <p:blipFill>
          <a:blip r:embed="rId9">
            <a:extLst>
              <a:ext uri="{28A0092B-C50C-407E-A947-70E740481C1C}">
                <a14:useLocalDpi xmlns:a14="http://schemas.microsoft.com/office/drawing/2010/main" val="0"/>
              </a:ext>
            </a:extLst>
          </a:blip>
          <a:stretch>
            <a:fillRect/>
          </a:stretch>
        </p:blipFill>
        <p:spPr>
          <a:xfrm>
            <a:off x="9135088" y="2305057"/>
            <a:ext cx="1772285" cy="2205990"/>
          </a:xfrm>
          <a:prstGeom prst="rect">
            <a:avLst/>
          </a:prstGeom>
        </p:spPr>
      </p:pic>
      <p:sp>
        <p:nvSpPr>
          <p:cNvPr id="9" name="TextBox 8">
            <a:extLst>
              <a:ext uri="{FF2B5EF4-FFF2-40B4-BE49-F238E27FC236}">
                <a16:creationId xmlns:a16="http://schemas.microsoft.com/office/drawing/2014/main" id="{4C1CEC05-9E1C-4CC9-BC42-FAA7FAB38820}"/>
              </a:ext>
            </a:extLst>
          </p:cNvPr>
          <p:cNvSpPr txBox="1"/>
          <p:nvPr/>
        </p:nvSpPr>
        <p:spPr>
          <a:xfrm>
            <a:off x="1689409" y="4272628"/>
            <a:ext cx="9442366" cy="1569660"/>
          </a:xfrm>
          <a:prstGeom prst="rect">
            <a:avLst/>
          </a:prstGeom>
          <a:noFill/>
        </p:spPr>
        <p:txBody>
          <a:bodyPr wrap="square" rtlCol="0">
            <a:spAutoFit/>
          </a:bodyPr>
          <a:lstStyle/>
          <a:p>
            <a:r>
              <a:rPr lang="en-US" sz="9600" dirty="0">
                <a:latin typeface="Aharoni" panose="02010803020104030203" pitchFamily="2" charset="-79"/>
                <a:cs typeface="Aharoni" panose="02010803020104030203" pitchFamily="2" charset="-79"/>
              </a:rPr>
              <a:t>1								2   		     3</a:t>
            </a:r>
          </a:p>
        </p:txBody>
      </p:sp>
      <p:pic>
        <p:nvPicPr>
          <p:cNvPr id="10" name="Picture 9">
            <a:extLst>
              <a:ext uri="{FF2B5EF4-FFF2-40B4-BE49-F238E27FC236}">
                <a16:creationId xmlns:a16="http://schemas.microsoft.com/office/drawing/2014/main" id="{7BCD7C24-0F0C-4425-8967-E6DB767ECABC}"/>
              </a:ext>
            </a:extLst>
          </p:cNvPr>
          <p:cNvPicPr/>
          <p:nvPr/>
        </p:nvPicPr>
        <p:blipFill>
          <a:blip r:embed="rId10" cstate="print">
            <a:extLst>
              <a:ext uri="{28A0092B-C50C-407E-A947-70E740481C1C}">
                <a14:useLocalDpi xmlns:a14="http://schemas.microsoft.com/office/drawing/2010/main" val="0"/>
              </a:ext>
            </a:extLst>
          </a:blip>
          <a:stretch>
            <a:fillRect/>
          </a:stretch>
        </p:blipFill>
        <p:spPr>
          <a:xfrm>
            <a:off x="10021230" y="4052171"/>
            <a:ext cx="523875" cy="540385"/>
          </a:xfrm>
          <a:prstGeom prst="rect">
            <a:avLst/>
          </a:prstGeom>
        </p:spPr>
      </p:pic>
    </p:spTree>
    <p:extLst>
      <p:ext uri="{BB962C8B-B14F-4D97-AF65-F5344CB8AC3E}">
        <p14:creationId xmlns:p14="http://schemas.microsoft.com/office/powerpoint/2010/main" val="2980817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90B67-A3BB-406A-8B77-6E610B3AF64E}"/>
              </a:ext>
            </a:extLst>
          </p:cNvPr>
          <p:cNvSpPr>
            <a:spLocks noGrp="1"/>
          </p:cNvSpPr>
          <p:nvPr>
            <p:ph type="title"/>
          </p:nvPr>
        </p:nvSpPr>
        <p:spPr>
          <a:xfrm>
            <a:off x="838200" y="1277360"/>
            <a:ext cx="10515600" cy="974863"/>
          </a:xfrm>
        </p:spPr>
        <p:txBody>
          <a:bodyPr/>
          <a:lstStyle/>
          <a:p>
            <a:r>
              <a:rPr lang="en-US" dirty="0"/>
              <a:t>Composite construction:  </a:t>
            </a:r>
            <a:br>
              <a:rPr lang="en-US" dirty="0"/>
            </a:br>
            <a:r>
              <a:rPr lang="en-US" sz="2000" dirty="0"/>
              <a:t>changes in mandate,   temporary accounts for </a:t>
            </a:r>
            <a:r>
              <a:rPr lang="en-US" sz="2000" dirty="0" err="1"/>
              <a:t>scf</a:t>
            </a:r>
            <a:r>
              <a:rPr lang="en-US" sz="2000" dirty="0"/>
              <a:t>,   composite minimums</a:t>
            </a:r>
          </a:p>
        </p:txBody>
      </p:sp>
      <p:sp>
        <p:nvSpPr>
          <p:cNvPr id="3" name="Content Placeholder 2">
            <a:extLst>
              <a:ext uri="{FF2B5EF4-FFF2-40B4-BE49-F238E27FC236}">
                <a16:creationId xmlns:a16="http://schemas.microsoft.com/office/drawing/2014/main" id="{ABE5FFB6-4E4B-4131-AD94-878DFF37BEA7}"/>
              </a:ext>
            </a:extLst>
          </p:cNvPr>
          <p:cNvSpPr>
            <a:spLocks noGrp="1"/>
          </p:cNvSpPr>
          <p:nvPr>
            <p:ph idx="1"/>
          </p:nvPr>
        </p:nvSpPr>
        <p:spPr>
          <a:xfrm>
            <a:off x="838200" y="2261748"/>
            <a:ext cx="10515600" cy="4006999"/>
          </a:xfrm>
        </p:spPr>
        <p:txBody>
          <a:bodyPr>
            <a:normAutofit fontScale="92500" lnSpcReduction="10000"/>
          </a:bodyPr>
          <a:lstStyle/>
          <a:p>
            <a:pPr marL="0" lvl="1" indent="0">
              <a:buNone/>
            </a:pPr>
            <a:r>
              <a:rPr lang="en-US" sz="2200" dirty="0">
                <a:latin typeface="Century Gothic" panose="020B0502020202020204" pitchFamily="34" charset="0"/>
              </a:rPr>
              <a:t>Portfolios can only be moved from one composite to another under two scenarios </a:t>
            </a:r>
          </a:p>
          <a:p>
            <a:pPr lvl="1" defTabSz="914400"/>
            <a:r>
              <a:rPr lang="en-US" sz="2000" dirty="0"/>
              <a:t>First – if client imposed changes to the investment mandate, objective, or strategy of the portfolio cause it to no longer meet the definition of the original composite</a:t>
            </a:r>
          </a:p>
          <a:p>
            <a:pPr lvl="1" defTabSz="914400"/>
            <a:r>
              <a:rPr lang="en-US" sz="2000" dirty="0"/>
              <a:t>Second – if a redefinition of the composite makes it appropriate</a:t>
            </a:r>
          </a:p>
          <a:p>
            <a:pPr marL="0" lvl="1" indent="0">
              <a:buNone/>
            </a:pPr>
            <a:r>
              <a:rPr lang="en-US" sz="2200" dirty="0">
                <a:latin typeface="Century Gothic" panose="020B0502020202020204" pitchFamily="34" charset="0"/>
              </a:rPr>
              <a:t>Temporary Loss of Discretion – Significant External Cash Flow</a:t>
            </a:r>
          </a:p>
          <a:p>
            <a:pPr lvl="1" defTabSz="914400"/>
            <a:r>
              <a:rPr lang="en-US" sz="2200" dirty="0"/>
              <a:t>RECOMMENDATION: firms use a temporary new account rather than removing the entire portfolio from the composite</a:t>
            </a:r>
          </a:p>
          <a:p>
            <a:pPr marL="0" indent="0">
              <a:buNone/>
            </a:pPr>
            <a:r>
              <a:rPr lang="en-US" sz="2200" dirty="0">
                <a:latin typeface="Century Gothic" panose="020B0502020202020204" pitchFamily="34" charset="0"/>
              </a:rPr>
              <a:t>Composite minimums</a:t>
            </a:r>
            <a:r>
              <a:rPr lang="en-US" sz="2200" dirty="0"/>
              <a:t>:</a:t>
            </a:r>
          </a:p>
          <a:p>
            <a:pPr lvl="1"/>
            <a:r>
              <a:rPr lang="en-US" sz="2000" dirty="0"/>
              <a:t>Minimum asset levels for a composite are optional, not recommended. This policy must be applied </a:t>
            </a:r>
            <a:r>
              <a:rPr lang="en-US" sz="2000" b="1" dirty="0"/>
              <a:t>consistently</a:t>
            </a:r>
            <a:r>
              <a:rPr lang="en-US" sz="2000" dirty="0"/>
              <a:t> and </a:t>
            </a:r>
            <a:r>
              <a:rPr lang="en-US" sz="2000" b="1" dirty="0"/>
              <a:t>not retroactively</a:t>
            </a:r>
            <a:endParaRPr lang="en-US" sz="2200" b="1" dirty="0"/>
          </a:p>
          <a:p>
            <a:pPr lvl="2"/>
            <a:r>
              <a:rPr lang="en-US" sz="1800" dirty="0"/>
              <a:t>Requires documented policies regarding consistent and timely removal if accounts fall below the minimum.</a:t>
            </a:r>
          </a:p>
          <a:p>
            <a:pPr lvl="1"/>
            <a:r>
              <a:rPr lang="en-US" sz="2000" dirty="0"/>
              <a:t>RECOMMENDATION: avoid presenting a compliant presentation to a prospective client who is known not to meet the composite minimum</a:t>
            </a:r>
            <a:endParaRPr lang="en-US" dirty="0"/>
          </a:p>
        </p:txBody>
      </p:sp>
      <p:sp>
        <p:nvSpPr>
          <p:cNvPr id="4" name="Slide Number Placeholder 3">
            <a:extLst>
              <a:ext uri="{FF2B5EF4-FFF2-40B4-BE49-F238E27FC236}">
                <a16:creationId xmlns:a16="http://schemas.microsoft.com/office/drawing/2014/main" id="{4CEA54EB-8879-40C6-AA0B-B2F6280E5B3F}"/>
              </a:ext>
            </a:extLst>
          </p:cNvPr>
          <p:cNvSpPr>
            <a:spLocks noGrp="1"/>
          </p:cNvSpPr>
          <p:nvPr>
            <p:ph type="sldNum" sz="quarter" idx="12"/>
          </p:nvPr>
        </p:nvSpPr>
        <p:spPr/>
        <p:txBody>
          <a:bodyPr/>
          <a:lstStyle/>
          <a:p>
            <a:fld id="{350BA555-4BC7-4992-89C5-64DEDC60CC9E}" type="slidenum">
              <a:rPr lang="en-US" smtClean="0">
                <a:solidFill>
                  <a:schemeClr val="bg1"/>
                </a:solidFill>
              </a:rPr>
              <a:pPr/>
              <a:t>30</a:t>
            </a:fld>
            <a:endParaRPr lang="en-US" dirty="0">
              <a:solidFill>
                <a:schemeClr val="bg1"/>
              </a:solidFill>
            </a:endParaRPr>
          </a:p>
        </p:txBody>
      </p:sp>
      <p:sp>
        <p:nvSpPr>
          <p:cNvPr id="5" name="Text Placeholder 4">
            <a:extLst>
              <a:ext uri="{FF2B5EF4-FFF2-40B4-BE49-F238E27FC236}">
                <a16:creationId xmlns:a16="http://schemas.microsoft.com/office/drawing/2014/main" id="{454B7C5E-37E4-4F2F-BD28-FAFD6B9CBF42}"/>
              </a:ext>
            </a:extLst>
          </p:cNvPr>
          <p:cNvSpPr>
            <a:spLocks noGrp="1"/>
          </p:cNvSpPr>
          <p:nvPr>
            <p:ph type="body" sz="quarter" idx="4294967295"/>
          </p:nvPr>
        </p:nvSpPr>
        <p:spPr>
          <a:xfrm>
            <a:off x="0" y="6365875"/>
            <a:ext cx="11029950" cy="355600"/>
          </a:xfrm>
        </p:spPr>
        <p:txBody>
          <a:bodyPr>
            <a:noAutofit/>
          </a:bodyPr>
          <a:lstStyle/>
          <a:p>
            <a:pPr marL="182880" indent="0">
              <a:buNone/>
            </a:pPr>
            <a:r>
              <a:rPr lang="en-US" sz="1100" dirty="0">
                <a:solidFill>
                  <a:schemeClr val="bg1"/>
                </a:solidFill>
              </a:rPr>
              <a:t>Explain the requirements and recommendations of the GIPS standards with respect to composite construction, </a:t>
            </a:r>
            <a:r>
              <a:rPr lang="en-US" sz="1100" b="1" dirty="0">
                <a:solidFill>
                  <a:schemeClr val="bg1"/>
                </a:solidFill>
              </a:rPr>
              <a:t>including switching portfolios among composites</a:t>
            </a:r>
            <a:r>
              <a:rPr lang="en-US" sz="1100" dirty="0">
                <a:solidFill>
                  <a:schemeClr val="bg1"/>
                </a:solidFill>
              </a:rPr>
              <a:t>, the timing of the inclusion of new portfolios in composites, and the timing of the exclusion of terminated portfolios from composites.</a:t>
            </a:r>
          </a:p>
        </p:txBody>
      </p:sp>
    </p:spTree>
    <p:extLst>
      <p:ext uri="{BB962C8B-B14F-4D97-AF65-F5344CB8AC3E}">
        <p14:creationId xmlns:p14="http://schemas.microsoft.com/office/powerpoint/2010/main" val="29178862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F44FD-A46A-483C-860E-8A9DBE09F78B}"/>
              </a:ext>
            </a:extLst>
          </p:cNvPr>
          <p:cNvSpPr>
            <a:spLocks noGrp="1"/>
          </p:cNvSpPr>
          <p:nvPr>
            <p:ph type="title"/>
          </p:nvPr>
        </p:nvSpPr>
        <p:spPr/>
        <p:txBody>
          <a:bodyPr/>
          <a:lstStyle/>
          <a:p>
            <a:r>
              <a:rPr lang="en-US" dirty="0"/>
              <a:t>Presentation and Reporting</a:t>
            </a:r>
          </a:p>
        </p:txBody>
      </p:sp>
      <p:sp>
        <p:nvSpPr>
          <p:cNvPr id="3" name="Content Placeholder 2">
            <a:extLst>
              <a:ext uri="{FF2B5EF4-FFF2-40B4-BE49-F238E27FC236}">
                <a16:creationId xmlns:a16="http://schemas.microsoft.com/office/drawing/2014/main" id="{00EDB789-3954-46A7-BEE2-EB5DCDB29352}"/>
              </a:ext>
            </a:extLst>
          </p:cNvPr>
          <p:cNvSpPr>
            <a:spLocks noGrp="1"/>
          </p:cNvSpPr>
          <p:nvPr>
            <p:ph idx="1"/>
          </p:nvPr>
        </p:nvSpPr>
        <p:spPr>
          <a:xfrm>
            <a:off x="838200" y="2319129"/>
            <a:ext cx="10515600" cy="3894827"/>
          </a:xfrm>
        </p:spPr>
        <p:txBody>
          <a:bodyPr>
            <a:noAutofit/>
          </a:bodyPr>
          <a:lstStyle/>
          <a:p>
            <a:pPr marL="0" indent="0">
              <a:buNone/>
            </a:pPr>
            <a:r>
              <a:rPr lang="en-US" sz="2000" dirty="0"/>
              <a:t>GIPS compliant firms must make every reasonable effort to provide a GIPS Report to all prospective clients/investors </a:t>
            </a:r>
            <a:r>
              <a:rPr lang="en-US" sz="2000" b="1" dirty="0"/>
              <a:t>when they become a prospect</a:t>
            </a:r>
          </a:p>
          <a:p>
            <a:pPr algn="l"/>
            <a:r>
              <a:rPr lang="en-US" sz="2000" b="0" i="0" u="none" strike="noStrike" baseline="0" dirty="0">
                <a:latin typeface="WarnockPro-Regular"/>
              </a:rPr>
              <a:t>a prospective </a:t>
            </a:r>
            <a:r>
              <a:rPr lang="en-US" sz="2000" b="0" i="1" u="none" strike="noStrike" baseline="0" dirty="0">
                <a:latin typeface="WarnockPro-It"/>
              </a:rPr>
              <a:t>client </a:t>
            </a:r>
            <a:r>
              <a:rPr lang="en-US" sz="2000" b="0" i="0" u="none" strike="noStrike" baseline="0" dirty="0">
                <a:latin typeface="WarnockPro-Regular"/>
              </a:rPr>
              <a:t>is any person or entity that has </a:t>
            </a:r>
            <a:r>
              <a:rPr lang="en-US" sz="2000" b="1" i="0" u="none" strike="noStrike" baseline="0" dirty="0">
                <a:latin typeface="WarnockPro-Regular"/>
              </a:rPr>
              <a:t>expressed interest </a:t>
            </a:r>
            <a:r>
              <a:rPr lang="en-US" sz="2000" b="0" i="0" u="none" strike="noStrike" baseline="0" dirty="0">
                <a:latin typeface="WarnockPro-Regular"/>
              </a:rPr>
              <a:t>in one of the firm’s strategies </a:t>
            </a:r>
            <a:r>
              <a:rPr lang="en-US" sz="2000" b="1" i="0" u="none" strike="noStrike" baseline="0" dirty="0">
                <a:latin typeface="WarnockPro-Regular"/>
              </a:rPr>
              <a:t>and</a:t>
            </a:r>
            <a:r>
              <a:rPr lang="en-US" sz="2000" b="0" i="0" u="none" strike="noStrike" baseline="0" dirty="0">
                <a:latin typeface="WarnockPro-Regular"/>
              </a:rPr>
              <a:t> qualifies to invest in that strategy via a segregated account</a:t>
            </a:r>
          </a:p>
          <a:p>
            <a:r>
              <a:rPr lang="en-US" sz="2000" b="0" i="0" u="none" strike="noStrike" baseline="0" dirty="0">
                <a:latin typeface="WarnockPro-Regular"/>
              </a:rPr>
              <a:t>a prospective </a:t>
            </a:r>
            <a:r>
              <a:rPr lang="en-US" sz="2000" b="0" i="1" u="none" strike="noStrike" baseline="0" dirty="0">
                <a:latin typeface="WarnockPro-Regular"/>
              </a:rPr>
              <a:t>investor</a:t>
            </a:r>
            <a:r>
              <a:rPr lang="en-US" sz="2000" b="0" i="1" u="none" strike="noStrike" baseline="0" dirty="0">
                <a:latin typeface="WarnockPro-It"/>
              </a:rPr>
              <a:t> </a:t>
            </a:r>
            <a:r>
              <a:rPr lang="en-US" sz="2000" b="0" i="0" u="none" strike="noStrike" baseline="0" dirty="0">
                <a:latin typeface="WarnockPro-Regular"/>
              </a:rPr>
              <a:t>is any person or entity that has </a:t>
            </a:r>
            <a:r>
              <a:rPr lang="en-US" sz="2000" b="1" i="0" u="none" strike="noStrike" baseline="0" dirty="0">
                <a:latin typeface="WarnockPro-Regular"/>
              </a:rPr>
              <a:t>expressed interest </a:t>
            </a:r>
            <a:r>
              <a:rPr lang="en-US" sz="2000" b="0" i="0" u="none" strike="noStrike" baseline="0" dirty="0">
                <a:latin typeface="WarnockPro-Regular"/>
              </a:rPr>
              <a:t>in one of the firm’s pooled funds </a:t>
            </a:r>
            <a:r>
              <a:rPr lang="en-US" sz="2000" b="1" i="0" u="none" strike="noStrike" baseline="0" dirty="0">
                <a:latin typeface="WarnockPro-Regular"/>
              </a:rPr>
              <a:t>and</a:t>
            </a:r>
            <a:r>
              <a:rPr lang="en-US" sz="2000" b="0" i="0" u="none" strike="noStrike" baseline="0" dirty="0">
                <a:latin typeface="WarnockPro-Regular"/>
              </a:rPr>
              <a:t> qualifies to invest in that fund</a:t>
            </a:r>
          </a:p>
          <a:p>
            <a:r>
              <a:rPr lang="en-US" sz="2000" b="0" i="0" u="none" strike="noStrike" baseline="0" dirty="0">
                <a:latin typeface="WarnockPro-Regular"/>
              </a:rPr>
              <a:t>Includes existing clients offered new investment strategies</a:t>
            </a:r>
            <a:endParaRPr lang="en-US" sz="2000" dirty="0"/>
          </a:p>
          <a:p>
            <a:pPr marL="0" indent="0">
              <a:spcBef>
                <a:spcPts val="0"/>
              </a:spcBef>
              <a:buNone/>
            </a:pPr>
            <a:endParaRPr lang="en-US" sz="2000" dirty="0"/>
          </a:p>
          <a:p>
            <a:pPr marL="0" indent="0">
              <a:spcBef>
                <a:spcPts val="0"/>
              </a:spcBef>
              <a:buNone/>
            </a:pPr>
            <a:r>
              <a:rPr lang="en-US" sz="2000" dirty="0"/>
              <a:t>Prospective clients/investors must receive an updated GIPS Report with the most recent </a:t>
            </a:r>
          </a:p>
          <a:p>
            <a:pPr marL="0" indent="0">
              <a:spcBef>
                <a:spcPts val="0"/>
              </a:spcBef>
              <a:buNone/>
            </a:pPr>
            <a:r>
              <a:rPr lang="en-US" sz="2000" dirty="0"/>
              <a:t>annual performance at least once every 12 months if the prospect remains a prospect</a:t>
            </a:r>
          </a:p>
          <a:p>
            <a:pPr marL="0" indent="0">
              <a:buNone/>
            </a:pPr>
            <a:r>
              <a:rPr lang="en-US" sz="2000" dirty="0"/>
              <a:t>Firms must be able to </a:t>
            </a:r>
            <a:r>
              <a:rPr lang="en-US" sz="2000" b="1" dirty="0"/>
              <a:t>demonstrate</a:t>
            </a:r>
            <a:r>
              <a:rPr lang="en-US" sz="2000" dirty="0"/>
              <a:t> how this requirement was satisfied</a:t>
            </a:r>
          </a:p>
        </p:txBody>
      </p:sp>
      <p:sp>
        <p:nvSpPr>
          <p:cNvPr id="4" name="Slide Number Placeholder 3">
            <a:extLst>
              <a:ext uri="{FF2B5EF4-FFF2-40B4-BE49-F238E27FC236}">
                <a16:creationId xmlns:a16="http://schemas.microsoft.com/office/drawing/2014/main" id="{D7F9B254-95F7-4B37-9CA1-655F4DC2DB1C}"/>
              </a:ext>
            </a:extLst>
          </p:cNvPr>
          <p:cNvSpPr>
            <a:spLocks noGrp="1"/>
          </p:cNvSpPr>
          <p:nvPr>
            <p:ph type="sldNum" sz="quarter" idx="12"/>
          </p:nvPr>
        </p:nvSpPr>
        <p:spPr/>
        <p:txBody>
          <a:bodyPr/>
          <a:lstStyle/>
          <a:p>
            <a:fld id="{350BA555-4BC7-4992-89C5-64DEDC60CC9E}" type="slidenum">
              <a:rPr lang="en-US" smtClean="0">
                <a:solidFill>
                  <a:schemeClr val="bg1"/>
                </a:solidFill>
              </a:rPr>
              <a:pPr/>
              <a:t>31</a:t>
            </a:fld>
            <a:endParaRPr lang="en-US" dirty="0">
              <a:solidFill>
                <a:schemeClr val="bg1"/>
              </a:solidFill>
            </a:endParaRPr>
          </a:p>
        </p:txBody>
      </p:sp>
      <p:sp>
        <p:nvSpPr>
          <p:cNvPr id="5" name="Text Placeholder 4">
            <a:extLst>
              <a:ext uri="{FF2B5EF4-FFF2-40B4-BE49-F238E27FC236}">
                <a16:creationId xmlns:a16="http://schemas.microsoft.com/office/drawing/2014/main" id="{7BBFA656-790E-47A6-AE40-2699D67BB327}"/>
              </a:ext>
            </a:extLst>
          </p:cNvPr>
          <p:cNvSpPr>
            <a:spLocks noGrp="1"/>
          </p:cNvSpPr>
          <p:nvPr>
            <p:ph type="body" sz="quarter" idx="4294967295"/>
          </p:nvPr>
        </p:nvSpPr>
        <p:spPr>
          <a:xfrm>
            <a:off x="0" y="6508268"/>
            <a:ext cx="11029950" cy="355600"/>
          </a:xfrm>
        </p:spPr>
        <p:txBody>
          <a:bodyPr>
            <a:normAutofit/>
          </a:bodyPr>
          <a:lstStyle/>
          <a:p>
            <a:pPr marL="182880" indent="0">
              <a:buNone/>
            </a:pPr>
            <a:r>
              <a:rPr lang="en-US" sz="1100" dirty="0">
                <a:solidFill>
                  <a:schemeClr val="bg1"/>
                </a:solidFill>
              </a:rPr>
              <a:t>Explain requirements of the GIPS standards with respect to presentation and reporting.</a:t>
            </a:r>
          </a:p>
        </p:txBody>
      </p:sp>
      <p:pic>
        <p:nvPicPr>
          <p:cNvPr id="6" name="Picture 5">
            <a:extLst>
              <a:ext uri="{FF2B5EF4-FFF2-40B4-BE49-F238E27FC236}">
                <a16:creationId xmlns:a16="http://schemas.microsoft.com/office/drawing/2014/main" id="{B1180A07-6A14-A07F-5B47-CD1A068C8923}"/>
              </a:ext>
            </a:extLst>
          </p:cNvPr>
          <p:cNvPicPr/>
          <p:nvPr/>
        </p:nvPicPr>
        <p:blipFill>
          <a:blip r:embed="rId3">
            <a:extLst>
              <a:ext uri="{28A0092B-C50C-407E-A947-70E740481C1C}">
                <a14:useLocalDpi xmlns:a14="http://schemas.microsoft.com/office/drawing/2010/main" val="0"/>
              </a:ext>
            </a:extLst>
          </a:blip>
          <a:stretch>
            <a:fillRect/>
          </a:stretch>
        </p:blipFill>
        <p:spPr>
          <a:xfrm>
            <a:off x="10206024" y="4266542"/>
            <a:ext cx="1440053" cy="1693967"/>
          </a:xfrm>
          <a:prstGeom prst="rect">
            <a:avLst/>
          </a:prstGeom>
        </p:spPr>
      </p:pic>
    </p:spTree>
    <p:extLst>
      <p:ext uri="{BB962C8B-B14F-4D97-AF65-F5344CB8AC3E}">
        <p14:creationId xmlns:p14="http://schemas.microsoft.com/office/powerpoint/2010/main" val="2096755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F44FD-A46A-483C-860E-8A9DBE09F78B}"/>
              </a:ext>
            </a:extLst>
          </p:cNvPr>
          <p:cNvSpPr>
            <a:spLocks noGrp="1"/>
          </p:cNvSpPr>
          <p:nvPr>
            <p:ph type="title"/>
          </p:nvPr>
        </p:nvSpPr>
        <p:spPr/>
        <p:txBody>
          <a:bodyPr/>
          <a:lstStyle/>
          <a:p>
            <a:r>
              <a:rPr lang="en-US" dirty="0"/>
              <a:t>Presentation and Reporting</a:t>
            </a:r>
          </a:p>
        </p:txBody>
      </p:sp>
      <p:sp>
        <p:nvSpPr>
          <p:cNvPr id="3" name="Content Placeholder 2">
            <a:extLst>
              <a:ext uri="{FF2B5EF4-FFF2-40B4-BE49-F238E27FC236}">
                <a16:creationId xmlns:a16="http://schemas.microsoft.com/office/drawing/2014/main" id="{00EDB789-3954-46A7-BEE2-EB5DCDB29352}"/>
              </a:ext>
            </a:extLst>
          </p:cNvPr>
          <p:cNvSpPr>
            <a:spLocks noGrp="1"/>
          </p:cNvSpPr>
          <p:nvPr>
            <p:ph idx="1"/>
          </p:nvPr>
        </p:nvSpPr>
        <p:spPr>
          <a:xfrm>
            <a:off x="838200" y="2092873"/>
            <a:ext cx="10515600" cy="3917817"/>
          </a:xfrm>
        </p:spPr>
        <p:txBody>
          <a:bodyPr>
            <a:noAutofit/>
          </a:bodyPr>
          <a:lstStyle/>
          <a:p>
            <a:pPr marL="0" indent="0">
              <a:buNone/>
            </a:pPr>
            <a:r>
              <a:rPr lang="en-US" sz="2000" dirty="0"/>
              <a:t>Two Types of reports: GIPS Composite Reports and GIPS Pooled Funds Reports</a:t>
            </a:r>
          </a:p>
          <a:p>
            <a:pPr marL="0" indent="0">
              <a:buNone/>
            </a:pPr>
            <a:r>
              <a:rPr lang="en-US" sz="2000" dirty="0"/>
              <a:t>Minimum 5 years performance (or since inception) extended each year thereafter leading up to 10 years</a:t>
            </a:r>
          </a:p>
          <a:p>
            <a:pPr marL="0" indent="0">
              <a:buNone/>
            </a:pPr>
            <a:r>
              <a:rPr lang="en-US" sz="1800" dirty="0"/>
              <a:t>Key elements of Composite TWR Report (presented for </a:t>
            </a:r>
            <a:r>
              <a:rPr lang="en-US" sz="1800" b="1" dirty="0"/>
              <a:t>each period end</a:t>
            </a:r>
            <a:r>
              <a:rPr lang="en-US" sz="1800" dirty="0"/>
              <a:t>) :</a:t>
            </a:r>
          </a:p>
          <a:p>
            <a:r>
              <a:rPr lang="en-US" sz="1800" dirty="0"/>
              <a:t>Composite and benchmark annual returns</a:t>
            </a:r>
          </a:p>
          <a:p>
            <a:r>
              <a:rPr lang="en-US" sz="1800" dirty="0"/>
              <a:t>Number of portfolios (if six or more) in the composite</a:t>
            </a:r>
          </a:p>
          <a:p>
            <a:r>
              <a:rPr lang="en-US" sz="1800" dirty="0"/>
              <a:t>Amount of assets in the composite</a:t>
            </a:r>
          </a:p>
          <a:p>
            <a:r>
              <a:rPr lang="en-US" sz="1800" dirty="0"/>
              <a:t>Total firm assets under management</a:t>
            </a:r>
          </a:p>
          <a:p>
            <a:r>
              <a:rPr lang="en-US" sz="1800" dirty="0"/>
              <a:t>Internal dispersion (if six or more portfolios)</a:t>
            </a:r>
          </a:p>
          <a:p>
            <a:r>
              <a:rPr lang="en-US" sz="1800" dirty="0"/>
              <a:t>Three-year annualized ex post standard deviation of the composite and benchmark (if monthly returns are available)</a:t>
            </a:r>
          </a:p>
        </p:txBody>
      </p:sp>
      <p:sp>
        <p:nvSpPr>
          <p:cNvPr id="4" name="Slide Number Placeholder 3">
            <a:extLst>
              <a:ext uri="{FF2B5EF4-FFF2-40B4-BE49-F238E27FC236}">
                <a16:creationId xmlns:a16="http://schemas.microsoft.com/office/drawing/2014/main" id="{D7F9B254-95F7-4B37-9CA1-655F4DC2DB1C}"/>
              </a:ext>
            </a:extLst>
          </p:cNvPr>
          <p:cNvSpPr>
            <a:spLocks noGrp="1"/>
          </p:cNvSpPr>
          <p:nvPr>
            <p:ph type="sldNum" sz="quarter" idx="12"/>
          </p:nvPr>
        </p:nvSpPr>
        <p:spPr/>
        <p:txBody>
          <a:bodyPr/>
          <a:lstStyle/>
          <a:p>
            <a:fld id="{350BA555-4BC7-4992-89C5-64DEDC60CC9E}" type="slidenum">
              <a:rPr lang="en-US" smtClean="0">
                <a:solidFill>
                  <a:schemeClr val="bg1"/>
                </a:solidFill>
              </a:rPr>
              <a:pPr/>
              <a:t>32</a:t>
            </a:fld>
            <a:endParaRPr lang="en-US" dirty="0">
              <a:solidFill>
                <a:schemeClr val="bg1"/>
              </a:solidFill>
            </a:endParaRPr>
          </a:p>
        </p:txBody>
      </p:sp>
      <p:sp>
        <p:nvSpPr>
          <p:cNvPr id="5" name="Text Placeholder 4">
            <a:extLst>
              <a:ext uri="{FF2B5EF4-FFF2-40B4-BE49-F238E27FC236}">
                <a16:creationId xmlns:a16="http://schemas.microsoft.com/office/drawing/2014/main" id="{7BBFA656-790E-47A6-AE40-2699D67BB327}"/>
              </a:ext>
            </a:extLst>
          </p:cNvPr>
          <p:cNvSpPr>
            <a:spLocks noGrp="1"/>
          </p:cNvSpPr>
          <p:nvPr>
            <p:ph type="body" sz="quarter" idx="4294967295"/>
          </p:nvPr>
        </p:nvSpPr>
        <p:spPr>
          <a:xfrm>
            <a:off x="0" y="6458912"/>
            <a:ext cx="11029950" cy="355600"/>
          </a:xfrm>
        </p:spPr>
        <p:txBody>
          <a:bodyPr>
            <a:normAutofit/>
          </a:bodyPr>
          <a:lstStyle/>
          <a:p>
            <a:pPr marL="182880" indent="0">
              <a:buNone/>
            </a:pPr>
            <a:r>
              <a:rPr lang="en-US" sz="1100" dirty="0">
                <a:solidFill>
                  <a:schemeClr val="bg1"/>
                </a:solidFill>
              </a:rPr>
              <a:t>Explain requirements of the GIPS standards with respect to presentation and reporting.</a:t>
            </a:r>
          </a:p>
        </p:txBody>
      </p:sp>
      <p:pic>
        <p:nvPicPr>
          <p:cNvPr id="6" name="Picture 5">
            <a:extLst>
              <a:ext uri="{FF2B5EF4-FFF2-40B4-BE49-F238E27FC236}">
                <a16:creationId xmlns:a16="http://schemas.microsoft.com/office/drawing/2014/main" id="{4BDFF74E-6CB3-692A-E21B-CF75A13234A4}"/>
              </a:ext>
            </a:extLst>
          </p:cNvPr>
          <p:cNvPicPr/>
          <p:nvPr/>
        </p:nvPicPr>
        <p:blipFill>
          <a:blip r:embed="rId3">
            <a:extLst>
              <a:ext uri="{28A0092B-C50C-407E-A947-70E740481C1C}">
                <a14:useLocalDpi xmlns:a14="http://schemas.microsoft.com/office/drawing/2010/main" val="0"/>
              </a:ext>
            </a:extLst>
          </a:blip>
          <a:stretch>
            <a:fillRect/>
          </a:stretch>
        </p:blipFill>
        <p:spPr>
          <a:xfrm>
            <a:off x="9481629" y="3204797"/>
            <a:ext cx="1440053" cy="1693967"/>
          </a:xfrm>
          <a:prstGeom prst="rect">
            <a:avLst/>
          </a:prstGeom>
        </p:spPr>
      </p:pic>
    </p:spTree>
    <p:extLst>
      <p:ext uri="{BB962C8B-B14F-4D97-AF65-F5344CB8AC3E}">
        <p14:creationId xmlns:p14="http://schemas.microsoft.com/office/powerpoint/2010/main" val="2056846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1DD5A-DB9F-465D-85D2-385DC489BC0E}"/>
              </a:ext>
            </a:extLst>
          </p:cNvPr>
          <p:cNvSpPr>
            <a:spLocks noGrp="1"/>
          </p:cNvSpPr>
          <p:nvPr>
            <p:ph type="title"/>
          </p:nvPr>
        </p:nvSpPr>
        <p:spPr>
          <a:xfrm>
            <a:off x="1484143" y="193605"/>
            <a:ext cx="10515600" cy="974863"/>
          </a:xfrm>
        </p:spPr>
        <p:txBody>
          <a:bodyPr/>
          <a:lstStyle/>
          <a:p>
            <a:r>
              <a:rPr lang="en-US" dirty="0" err="1">
                <a:solidFill>
                  <a:schemeClr val="bg1"/>
                </a:solidFill>
              </a:rPr>
              <a:t>Gips</a:t>
            </a:r>
            <a:r>
              <a:rPr lang="en-US" dirty="0">
                <a:solidFill>
                  <a:schemeClr val="bg1"/>
                </a:solidFill>
              </a:rPr>
              <a:t> compliant presentation example </a:t>
            </a:r>
          </a:p>
        </p:txBody>
      </p:sp>
      <p:sp>
        <p:nvSpPr>
          <p:cNvPr id="3" name="Content Placeholder 2">
            <a:extLst>
              <a:ext uri="{FF2B5EF4-FFF2-40B4-BE49-F238E27FC236}">
                <a16:creationId xmlns:a16="http://schemas.microsoft.com/office/drawing/2014/main" id="{56872463-B859-DB03-E40C-3B78A4B0F74E}"/>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0226112F-97EC-41C4-A1E6-14D85A61ACF5}"/>
              </a:ext>
            </a:extLst>
          </p:cNvPr>
          <p:cNvSpPr>
            <a:spLocks noGrp="1"/>
          </p:cNvSpPr>
          <p:nvPr>
            <p:ph type="sldNum" sz="quarter" idx="12"/>
          </p:nvPr>
        </p:nvSpPr>
        <p:spPr/>
        <p:txBody>
          <a:bodyPr/>
          <a:lstStyle/>
          <a:p>
            <a:fld id="{350BA555-4BC7-4992-89C5-64DEDC60CC9E}" type="slidenum">
              <a:rPr lang="en-US" smtClean="0">
                <a:solidFill>
                  <a:schemeClr val="bg1"/>
                </a:solidFill>
              </a:rPr>
              <a:pPr/>
              <a:t>33</a:t>
            </a:fld>
            <a:endParaRPr lang="en-US" dirty="0">
              <a:solidFill>
                <a:schemeClr val="bg1"/>
              </a:solidFill>
            </a:endParaRPr>
          </a:p>
        </p:txBody>
      </p:sp>
      <p:pic>
        <p:nvPicPr>
          <p:cNvPr id="8" name="Picture 7">
            <a:extLst>
              <a:ext uri="{FF2B5EF4-FFF2-40B4-BE49-F238E27FC236}">
                <a16:creationId xmlns:a16="http://schemas.microsoft.com/office/drawing/2014/main" id="{0811144C-AC9B-47C2-8528-3DE49F48B637}"/>
              </a:ext>
            </a:extLst>
          </p:cNvPr>
          <p:cNvPicPr>
            <a:picLocks noChangeAspect="1"/>
          </p:cNvPicPr>
          <p:nvPr/>
        </p:nvPicPr>
        <p:blipFill>
          <a:blip r:embed="rId2"/>
          <a:stretch>
            <a:fillRect/>
          </a:stretch>
        </p:blipFill>
        <p:spPr>
          <a:xfrm>
            <a:off x="2758645" y="1347855"/>
            <a:ext cx="6940685" cy="4805090"/>
          </a:xfrm>
          <a:prstGeom prst="rect">
            <a:avLst/>
          </a:prstGeom>
        </p:spPr>
      </p:pic>
      <p:pic>
        <p:nvPicPr>
          <p:cNvPr id="5" name="Picture 4">
            <a:extLst>
              <a:ext uri="{FF2B5EF4-FFF2-40B4-BE49-F238E27FC236}">
                <a16:creationId xmlns:a16="http://schemas.microsoft.com/office/drawing/2014/main" id="{8B9E18BB-DF4E-5012-D49E-B4A840E45CB3}"/>
              </a:ext>
            </a:extLst>
          </p:cNvPr>
          <p:cNvPicPr/>
          <p:nvPr/>
        </p:nvPicPr>
        <p:blipFill>
          <a:blip r:embed="rId3">
            <a:extLst>
              <a:ext uri="{28A0092B-C50C-407E-A947-70E740481C1C}">
                <a14:useLocalDpi xmlns:a14="http://schemas.microsoft.com/office/drawing/2010/main" val="0"/>
              </a:ext>
            </a:extLst>
          </a:blip>
          <a:stretch>
            <a:fillRect/>
          </a:stretch>
        </p:blipFill>
        <p:spPr>
          <a:xfrm>
            <a:off x="493077" y="2582016"/>
            <a:ext cx="1440053" cy="1693967"/>
          </a:xfrm>
          <a:prstGeom prst="rect">
            <a:avLst/>
          </a:prstGeom>
        </p:spPr>
      </p:pic>
    </p:spTree>
    <p:extLst>
      <p:ext uri="{BB962C8B-B14F-4D97-AF65-F5344CB8AC3E}">
        <p14:creationId xmlns:p14="http://schemas.microsoft.com/office/powerpoint/2010/main" val="4208316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F2568-D626-4424-8C6C-031BD0AB7909}"/>
              </a:ext>
            </a:extLst>
          </p:cNvPr>
          <p:cNvSpPr>
            <a:spLocks noGrp="1"/>
          </p:cNvSpPr>
          <p:nvPr>
            <p:ph type="title"/>
          </p:nvPr>
        </p:nvSpPr>
        <p:spPr/>
        <p:txBody>
          <a:bodyPr/>
          <a:lstStyle/>
          <a:p>
            <a:r>
              <a:rPr lang="en-US" dirty="0"/>
              <a:t>measures of internal dispersion </a:t>
            </a:r>
          </a:p>
        </p:txBody>
      </p:sp>
      <p:sp>
        <p:nvSpPr>
          <p:cNvPr id="3" name="Content Placeholder 2">
            <a:extLst>
              <a:ext uri="{FF2B5EF4-FFF2-40B4-BE49-F238E27FC236}">
                <a16:creationId xmlns:a16="http://schemas.microsoft.com/office/drawing/2014/main" id="{65B0F833-0E5E-4071-A4ED-D60A9A8D399B}"/>
              </a:ext>
            </a:extLst>
          </p:cNvPr>
          <p:cNvSpPr>
            <a:spLocks noGrp="1"/>
          </p:cNvSpPr>
          <p:nvPr>
            <p:ph idx="1"/>
          </p:nvPr>
        </p:nvSpPr>
        <p:spPr>
          <a:xfrm>
            <a:off x="838200" y="2274050"/>
            <a:ext cx="10515600" cy="3526528"/>
          </a:xfrm>
        </p:spPr>
        <p:txBody>
          <a:bodyPr>
            <a:normAutofit/>
          </a:bodyPr>
          <a:lstStyle/>
          <a:p>
            <a:pPr marL="324000" lvl="1" indent="0" defTabSz="914400">
              <a:buNone/>
            </a:pPr>
            <a:r>
              <a:rPr lang="en-US" sz="2200" dirty="0">
                <a:latin typeface="Century Gothic" panose="020B0502020202020204"/>
              </a:rPr>
              <a:t>Internal dispersion: how consistently did the firm implement its intended strategy across the individual portfolios in the composite. </a:t>
            </a:r>
          </a:p>
          <a:p>
            <a:pPr marL="324000" lvl="1" indent="0" defTabSz="914400">
              <a:buNone/>
            </a:pPr>
            <a:r>
              <a:rPr lang="en-US" sz="2200" dirty="0">
                <a:latin typeface="Century Gothic" panose="020B0502020202020204"/>
              </a:rPr>
              <a:t>A high dispersion infers a higher variability of account level returns, it may suggest that the composite is defined too broadly. </a:t>
            </a:r>
          </a:p>
          <a:p>
            <a:pPr marL="324000" lvl="1" indent="0" defTabSz="914400">
              <a:buNone/>
            </a:pPr>
            <a:r>
              <a:rPr lang="en-US" sz="2200" dirty="0">
                <a:latin typeface="Century Gothic" panose="020B0502020202020204"/>
              </a:rPr>
              <a:t>The GIPS standards indicate acceptable measures include (but are not limited to):</a:t>
            </a:r>
          </a:p>
        </p:txBody>
      </p:sp>
      <p:sp>
        <p:nvSpPr>
          <p:cNvPr id="4" name="Slide Number Placeholder 3">
            <a:extLst>
              <a:ext uri="{FF2B5EF4-FFF2-40B4-BE49-F238E27FC236}">
                <a16:creationId xmlns:a16="http://schemas.microsoft.com/office/drawing/2014/main" id="{CB176C66-E47A-4EE2-A985-BA932596BB1B}"/>
              </a:ext>
            </a:extLst>
          </p:cNvPr>
          <p:cNvSpPr>
            <a:spLocks noGrp="1"/>
          </p:cNvSpPr>
          <p:nvPr>
            <p:ph type="sldNum" sz="quarter" idx="12"/>
          </p:nvPr>
        </p:nvSpPr>
        <p:spPr/>
        <p:txBody>
          <a:bodyPr/>
          <a:lstStyle/>
          <a:p>
            <a:fld id="{350BA555-4BC7-4992-89C5-64DEDC60CC9E}" type="slidenum">
              <a:rPr lang="en-US" smtClean="0">
                <a:solidFill>
                  <a:schemeClr val="bg1"/>
                </a:solidFill>
              </a:rPr>
              <a:pPr/>
              <a:t>34</a:t>
            </a:fld>
            <a:endParaRPr lang="en-US" dirty="0">
              <a:solidFill>
                <a:schemeClr val="bg1"/>
              </a:solidFill>
            </a:endParaRPr>
          </a:p>
        </p:txBody>
      </p:sp>
      <p:sp>
        <p:nvSpPr>
          <p:cNvPr id="5" name="TextBox 4">
            <a:extLst>
              <a:ext uri="{FF2B5EF4-FFF2-40B4-BE49-F238E27FC236}">
                <a16:creationId xmlns:a16="http://schemas.microsoft.com/office/drawing/2014/main" id="{BC765E7D-EA8B-43DF-AD0B-F3D7CE99DACC}"/>
              </a:ext>
            </a:extLst>
          </p:cNvPr>
          <p:cNvSpPr txBox="1"/>
          <p:nvPr/>
        </p:nvSpPr>
        <p:spPr>
          <a:xfrm>
            <a:off x="1170522" y="4354028"/>
            <a:ext cx="5433392" cy="1446550"/>
          </a:xfrm>
          <a:prstGeom prst="rect">
            <a:avLst/>
          </a:prstGeom>
          <a:noFill/>
        </p:spPr>
        <p:txBody>
          <a:bodyPr wrap="square" rtlCol="0">
            <a:spAutoFit/>
          </a:bodyPr>
          <a:lstStyle/>
          <a:p>
            <a:pPr marL="285750" indent="-285750">
              <a:buFont typeface="Arial" panose="020B0604020202020204" pitchFamily="34" charset="0"/>
              <a:buChar char="•"/>
            </a:pPr>
            <a:r>
              <a:rPr lang="en-US" sz="2200" dirty="0">
                <a:solidFill>
                  <a:srgbClr val="000000"/>
                </a:solidFill>
                <a:latin typeface="Century Gothic" panose="020B0502020202020204"/>
              </a:rPr>
              <a:t>High/low</a:t>
            </a:r>
          </a:p>
          <a:p>
            <a:pPr marL="285750" indent="-285750">
              <a:buFont typeface="Arial" panose="020B0604020202020204" pitchFamily="34" charset="0"/>
              <a:buChar char="•"/>
            </a:pPr>
            <a:r>
              <a:rPr lang="en-US" sz="2200" dirty="0">
                <a:solidFill>
                  <a:srgbClr val="000000"/>
                </a:solidFill>
                <a:latin typeface="Century Gothic" panose="020B0502020202020204"/>
              </a:rPr>
              <a:t>Range</a:t>
            </a:r>
          </a:p>
          <a:p>
            <a:pPr marL="285750" indent="-285750">
              <a:buFont typeface="Arial" panose="020B0604020202020204" pitchFamily="34" charset="0"/>
              <a:buChar char="•"/>
            </a:pPr>
            <a:r>
              <a:rPr lang="en-US" sz="2200" dirty="0">
                <a:solidFill>
                  <a:srgbClr val="000000"/>
                </a:solidFill>
                <a:latin typeface="Century Gothic" panose="020B0502020202020204"/>
              </a:rPr>
              <a:t>Equal-weighted standard deviation</a:t>
            </a:r>
          </a:p>
          <a:p>
            <a:pPr marL="285750" indent="-285750">
              <a:buFont typeface="Arial" panose="020B0604020202020204" pitchFamily="34" charset="0"/>
              <a:buChar char="•"/>
            </a:pPr>
            <a:r>
              <a:rPr lang="en-US" sz="2200" dirty="0">
                <a:solidFill>
                  <a:srgbClr val="000000"/>
                </a:solidFill>
                <a:latin typeface="Century Gothic" panose="020B0502020202020204"/>
              </a:rPr>
              <a:t>Asset-weighted standard deviation</a:t>
            </a:r>
          </a:p>
        </p:txBody>
      </p:sp>
      <p:sp>
        <p:nvSpPr>
          <p:cNvPr id="9" name="Text Placeholder 4">
            <a:extLst>
              <a:ext uri="{FF2B5EF4-FFF2-40B4-BE49-F238E27FC236}">
                <a16:creationId xmlns:a16="http://schemas.microsoft.com/office/drawing/2014/main" id="{121EFB28-CAF3-4D54-9798-E064BD80DF87}"/>
              </a:ext>
            </a:extLst>
          </p:cNvPr>
          <p:cNvSpPr txBox="1">
            <a:spLocks/>
          </p:cNvSpPr>
          <p:nvPr/>
        </p:nvSpPr>
        <p:spPr>
          <a:xfrm>
            <a:off x="85777" y="6416859"/>
            <a:ext cx="11029614" cy="355600"/>
          </a:xfrm>
          <a:prstGeom prst="rect">
            <a:avLst/>
          </a:prstGeom>
          <a:ln>
            <a:noFill/>
          </a:ln>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rgbClr val="000000"/>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rgbClr val="000000"/>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rgbClr val="000000"/>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rgbClr val="000000"/>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rgbClr val="000000"/>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182880" indent="0">
              <a:buFont typeface="Wingdings 2" panose="05020102010507070707" pitchFamily="18" charset="2"/>
              <a:buNone/>
            </a:pPr>
            <a:r>
              <a:rPr lang="en-US" sz="1100" dirty="0">
                <a:solidFill>
                  <a:schemeClr val="bg1"/>
                </a:solidFill>
              </a:rPr>
              <a:t>Explain requirements of the GIPS standards with respect to presentation and reporting.</a:t>
            </a:r>
          </a:p>
        </p:txBody>
      </p:sp>
    </p:spTree>
    <p:extLst>
      <p:ext uri="{BB962C8B-B14F-4D97-AF65-F5344CB8AC3E}">
        <p14:creationId xmlns:p14="http://schemas.microsoft.com/office/powerpoint/2010/main" val="31591890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F2568-D626-4424-8C6C-031BD0AB7909}"/>
              </a:ext>
            </a:extLst>
          </p:cNvPr>
          <p:cNvSpPr>
            <a:spLocks noGrp="1"/>
          </p:cNvSpPr>
          <p:nvPr>
            <p:ph type="title"/>
          </p:nvPr>
        </p:nvSpPr>
        <p:spPr/>
        <p:txBody>
          <a:bodyPr>
            <a:noAutofit/>
          </a:bodyPr>
          <a:lstStyle/>
          <a:p>
            <a:r>
              <a:rPr lang="en-US" dirty="0"/>
              <a:t>internal dispersion – Equal weighted Standard Deviation</a:t>
            </a:r>
          </a:p>
        </p:txBody>
      </p:sp>
      <p:sp>
        <p:nvSpPr>
          <p:cNvPr id="3" name="Content Placeholder 2">
            <a:extLst>
              <a:ext uri="{FF2B5EF4-FFF2-40B4-BE49-F238E27FC236}">
                <a16:creationId xmlns:a16="http://schemas.microsoft.com/office/drawing/2014/main" id="{65B0F833-0E5E-4071-A4ED-D60A9A8D399B}"/>
              </a:ext>
            </a:extLst>
          </p:cNvPr>
          <p:cNvSpPr>
            <a:spLocks noGrp="1"/>
          </p:cNvSpPr>
          <p:nvPr>
            <p:ph idx="1"/>
          </p:nvPr>
        </p:nvSpPr>
        <p:spPr>
          <a:xfrm>
            <a:off x="503664" y="2319130"/>
            <a:ext cx="10515600" cy="3526528"/>
          </a:xfrm>
        </p:spPr>
        <p:txBody>
          <a:bodyPr>
            <a:normAutofit/>
          </a:bodyPr>
          <a:lstStyle/>
          <a:p>
            <a:pPr marL="324000" lvl="1" indent="0" defTabSz="914400">
              <a:buNone/>
            </a:pPr>
            <a:r>
              <a:rPr lang="en-US" sz="2200" dirty="0">
                <a:latin typeface="Century Gothic" panose="020B0502020202020204"/>
              </a:rPr>
              <a:t>Slightly more difficult to calculate and interpret: the standard deviation of returns for portfolios may convey better information</a:t>
            </a:r>
          </a:p>
          <a:p>
            <a:pPr lvl="2" defTabSz="914400"/>
            <a:r>
              <a:rPr lang="en-US" sz="2000" dirty="0">
                <a:latin typeface="Century Gothic" panose="020B0502020202020204"/>
              </a:rPr>
              <a:t>Most spreadsheet programs facilitate the calculation of equal weighted standard deviation</a:t>
            </a:r>
          </a:p>
          <a:p>
            <a:pPr lvl="2" defTabSz="914400"/>
            <a:r>
              <a:rPr lang="en-US" sz="2000" dirty="0">
                <a:latin typeface="Century Gothic" panose="020B0502020202020204"/>
              </a:rPr>
              <a:t>Many prospective clients will have a basic understanding of standard deviation</a:t>
            </a:r>
          </a:p>
          <a:p>
            <a:pPr lvl="2" defTabSz="914400"/>
            <a:r>
              <a:rPr lang="en-US" sz="2000" dirty="0">
                <a:latin typeface="Century Gothic" panose="020B0502020202020204"/>
              </a:rPr>
              <a:t>By giving all of the portfolios the same weight, it assumes that each portfolio is just as reflective of the investment strategy </a:t>
            </a:r>
          </a:p>
          <a:p>
            <a:pPr marL="630000" lvl="2" indent="0" defTabSz="914400">
              <a:buNone/>
            </a:pPr>
            <a:endParaRPr lang="en-US" sz="2000" dirty="0">
              <a:latin typeface="Century Gothic" panose="020B0502020202020204"/>
            </a:endParaRPr>
          </a:p>
          <a:p>
            <a:pPr marL="324000" lvl="1" indent="0" defTabSz="914400">
              <a:buNone/>
            </a:pPr>
            <a:r>
              <a:rPr lang="en-US" sz="2200" dirty="0">
                <a:latin typeface="Century Gothic" panose="020B0502020202020204"/>
              </a:rPr>
              <a:t>The equal weighted standard deviation is calculated as:</a:t>
            </a:r>
          </a:p>
          <a:p>
            <a:pPr marL="324000" lvl="1" indent="0" defTabSz="914400">
              <a:buNone/>
            </a:pPr>
            <a:endParaRPr lang="en-US" sz="2200" dirty="0">
              <a:latin typeface="Century Gothic" panose="020B0502020202020204"/>
            </a:endParaRPr>
          </a:p>
        </p:txBody>
      </p:sp>
      <p:sp>
        <p:nvSpPr>
          <p:cNvPr id="4" name="Slide Number Placeholder 3">
            <a:extLst>
              <a:ext uri="{FF2B5EF4-FFF2-40B4-BE49-F238E27FC236}">
                <a16:creationId xmlns:a16="http://schemas.microsoft.com/office/drawing/2014/main" id="{98654F3A-5455-4185-BF75-409FCFCBE646}"/>
              </a:ext>
            </a:extLst>
          </p:cNvPr>
          <p:cNvSpPr>
            <a:spLocks noGrp="1"/>
          </p:cNvSpPr>
          <p:nvPr>
            <p:ph type="sldNum" sz="quarter" idx="12"/>
          </p:nvPr>
        </p:nvSpPr>
        <p:spPr/>
        <p:txBody>
          <a:bodyPr/>
          <a:lstStyle/>
          <a:p>
            <a:fld id="{350BA555-4BC7-4992-89C5-64DEDC60CC9E}" type="slidenum">
              <a:rPr lang="en-US" smtClean="0">
                <a:solidFill>
                  <a:schemeClr val="bg1"/>
                </a:solidFill>
              </a:rPr>
              <a:pPr/>
              <a:t>35</a:t>
            </a:fld>
            <a:endParaRPr lang="en-US" dirty="0">
              <a:solidFill>
                <a:schemeClr val="bg1"/>
              </a:solidFill>
            </a:endParaRPr>
          </a:p>
        </p:txBody>
      </p:sp>
      <p:pic>
        <p:nvPicPr>
          <p:cNvPr id="5" name="Picture 4">
            <a:extLst>
              <a:ext uri="{FF2B5EF4-FFF2-40B4-BE49-F238E27FC236}">
                <a16:creationId xmlns:a16="http://schemas.microsoft.com/office/drawing/2014/main" id="{CDFAA68F-AFFC-4BBC-A443-C45409BD6418}"/>
              </a:ext>
            </a:extLst>
          </p:cNvPr>
          <p:cNvPicPr>
            <a:picLocks noChangeAspect="1"/>
          </p:cNvPicPr>
          <p:nvPr/>
        </p:nvPicPr>
        <p:blipFill>
          <a:blip r:embed="rId3"/>
          <a:stretch>
            <a:fillRect/>
          </a:stretch>
        </p:blipFill>
        <p:spPr>
          <a:xfrm>
            <a:off x="8828536" y="4694182"/>
            <a:ext cx="2307327" cy="1402060"/>
          </a:xfrm>
          <a:prstGeom prst="rect">
            <a:avLst/>
          </a:prstGeom>
        </p:spPr>
      </p:pic>
      <p:sp>
        <p:nvSpPr>
          <p:cNvPr id="9" name="Text Placeholder 4">
            <a:extLst>
              <a:ext uri="{FF2B5EF4-FFF2-40B4-BE49-F238E27FC236}">
                <a16:creationId xmlns:a16="http://schemas.microsoft.com/office/drawing/2014/main" id="{D9594D4A-3301-4282-9908-270D695C99FD}"/>
              </a:ext>
            </a:extLst>
          </p:cNvPr>
          <p:cNvSpPr txBox="1">
            <a:spLocks/>
          </p:cNvSpPr>
          <p:nvPr/>
        </p:nvSpPr>
        <p:spPr>
          <a:xfrm>
            <a:off x="98565" y="6365875"/>
            <a:ext cx="11029614" cy="355600"/>
          </a:xfrm>
          <a:prstGeom prst="rect">
            <a:avLst/>
          </a:prstGeom>
          <a:ln>
            <a:noFill/>
          </a:ln>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rgbClr val="000000"/>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rgbClr val="000000"/>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rgbClr val="000000"/>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rgbClr val="000000"/>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rgbClr val="000000"/>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182880" indent="0">
              <a:buFont typeface="Wingdings 2" panose="05020102010507070707" pitchFamily="18" charset="2"/>
              <a:buNone/>
            </a:pPr>
            <a:r>
              <a:rPr lang="en-US" sz="1100" dirty="0">
                <a:solidFill>
                  <a:schemeClr val="bg1"/>
                </a:solidFill>
              </a:rPr>
              <a:t>Explain requirements of the GIPS standards with respect to presentation and reporting.</a:t>
            </a:r>
          </a:p>
        </p:txBody>
      </p:sp>
    </p:spTree>
    <p:extLst>
      <p:ext uri="{BB962C8B-B14F-4D97-AF65-F5344CB8AC3E}">
        <p14:creationId xmlns:p14="http://schemas.microsoft.com/office/powerpoint/2010/main" val="25787834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F2568-D626-4424-8C6C-031BD0AB7909}"/>
              </a:ext>
            </a:extLst>
          </p:cNvPr>
          <p:cNvSpPr>
            <a:spLocks noGrp="1"/>
          </p:cNvSpPr>
          <p:nvPr>
            <p:ph type="title"/>
          </p:nvPr>
        </p:nvSpPr>
        <p:spPr/>
        <p:txBody>
          <a:bodyPr>
            <a:normAutofit/>
          </a:bodyPr>
          <a:lstStyle/>
          <a:p>
            <a:r>
              <a:rPr lang="en-US" dirty="0"/>
              <a:t>internal dispersion – Asset weighted Standard Deviation</a:t>
            </a:r>
          </a:p>
        </p:txBody>
      </p:sp>
      <p:sp>
        <p:nvSpPr>
          <p:cNvPr id="3" name="Content Placeholder 2">
            <a:extLst>
              <a:ext uri="{FF2B5EF4-FFF2-40B4-BE49-F238E27FC236}">
                <a16:creationId xmlns:a16="http://schemas.microsoft.com/office/drawing/2014/main" id="{65B0F833-0E5E-4071-A4ED-D60A9A8D399B}"/>
              </a:ext>
            </a:extLst>
          </p:cNvPr>
          <p:cNvSpPr>
            <a:spLocks noGrp="1"/>
          </p:cNvSpPr>
          <p:nvPr>
            <p:ph idx="1"/>
          </p:nvPr>
        </p:nvSpPr>
        <p:spPr>
          <a:xfrm>
            <a:off x="578809" y="2319130"/>
            <a:ext cx="10515600" cy="3526528"/>
          </a:xfrm>
        </p:spPr>
        <p:txBody>
          <a:bodyPr>
            <a:normAutofit/>
          </a:bodyPr>
          <a:lstStyle/>
          <a:p>
            <a:pPr marL="324000" lvl="1" indent="0" defTabSz="914400">
              <a:buNone/>
            </a:pPr>
            <a:r>
              <a:rPr lang="en-US" sz="2200" dirty="0">
                <a:latin typeface="Century Gothic" panose="020B0502020202020204"/>
              </a:rPr>
              <a:t>Many firms chose to present the asset weighted standard deviation rather than the equal weighted. </a:t>
            </a:r>
          </a:p>
          <a:p>
            <a:pPr lvl="2" defTabSz="914400"/>
            <a:r>
              <a:rPr lang="en-US" sz="2000" dirty="0">
                <a:latin typeface="Century Gothic" panose="020B0502020202020204"/>
              </a:rPr>
              <a:t>Asset weighted can be quite different than the equal weighted </a:t>
            </a:r>
          </a:p>
          <a:p>
            <a:pPr lvl="2" defTabSz="914400"/>
            <a:r>
              <a:rPr lang="en-US" sz="2000" dirty="0">
                <a:latin typeface="Century Gothic" panose="020B0502020202020204"/>
              </a:rPr>
              <a:t>It indicates that larger portfolios are more reflective of the investment strategy</a:t>
            </a:r>
          </a:p>
          <a:p>
            <a:pPr lvl="2" defTabSz="914400"/>
            <a:r>
              <a:rPr lang="en-US" sz="2000" dirty="0">
                <a:latin typeface="Century Gothic" panose="020B0502020202020204"/>
              </a:rPr>
              <a:t>The biggest drawback is that prospective clients will not know how evenly distributed the composite assets are among all of the portfolios </a:t>
            </a:r>
          </a:p>
          <a:p>
            <a:pPr marL="324000" lvl="1" indent="0" defTabSz="914400">
              <a:buNone/>
            </a:pPr>
            <a:r>
              <a:rPr lang="en-US" sz="2200" dirty="0">
                <a:latin typeface="Century Gothic" panose="020B0502020202020204"/>
              </a:rPr>
              <a:t>The asset weighted standard deviation is calculated as:</a:t>
            </a:r>
          </a:p>
          <a:p>
            <a:pPr marL="324000" lvl="1" indent="0" defTabSz="914400">
              <a:buNone/>
            </a:pPr>
            <a:endParaRPr lang="en-US" sz="2200" dirty="0">
              <a:latin typeface="Century Gothic" panose="020B0502020202020204"/>
            </a:endParaRPr>
          </a:p>
          <a:p>
            <a:pPr marL="324000" lvl="1" indent="0" defTabSz="914400">
              <a:buNone/>
            </a:pPr>
            <a:r>
              <a:rPr lang="en-US" sz="2200" dirty="0">
                <a:latin typeface="Century Gothic" panose="020B0502020202020204"/>
              </a:rPr>
              <a:t>						Where </a:t>
            </a:r>
          </a:p>
        </p:txBody>
      </p:sp>
      <p:sp>
        <p:nvSpPr>
          <p:cNvPr id="4" name="Slide Number Placeholder 3">
            <a:extLst>
              <a:ext uri="{FF2B5EF4-FFF2-40B4-BE49-F238E27FC236}">
                <a16:creationId xmlns:a16="http://schemas.microsoft.com/office/drawing/2014/main" id="{A5F80237-0371-486C-90E1-E256FAFD77E0}"/>
              </a:ext>
            </a:extLst>
          </p:cNvPr>
          <p:cNvSpPr>
            <a:spLocks noGrp="1"/>
          </p:cNvSpPr>
          <p:nvPr>
            <p:ph type="sldNum" sz="quarter" idx="12"/>
          </p:nvPr>
        </p:nvSpPr>
        <p:spPr/>
        <p:txBody>
          <a:bodyPr/>
          <a:lstStyle/>
          <a:p>
            <a:fld id="{350BA555-4BC7-4992-89C5-64DEDC60CC9E}" type="slidenum">
              <a:rPr lang="en-US" smtClean="0">
                <a:solidFill>
                  <a:schemeClr val="bg1"/>
                </a:solidFill>
              </a:rPr>
              <a:pPr/>
              <a:t>36</a:t>
            </a:fld>
            <a:endParaRPr lang="en-US" dirty="0">
              <a:solidFill>
                <a:schemeClr val="bg1"/>
              </a:solidFill>
            </a:endParaRPr>
          </a:p>
        </p:txBody>
      </p:sp>
      <p:pic>
        <p:nvPicPr>
          <p:cNvPr id="5" name="Picture 4">
            <a:extLst>
              <a:ext uri="{FF2B5EF4-FFF2-40B4-BE49-F238E27FC236}">
                <a16:creationId xmlns:a16="http://schemas.microsoft.com/office/drawing/2014/main" id="{39D47102-E57B-4169-A1A7-4D0DBF51C398}"/>
              </a:ext>
            </a:extLst>
          </p:cNvPr>
          <p:cNvPicPr>
            <a:picLocks noChangeAspect="1"/>
          </p:cNvPicPr>
          <p:nvPr/>
        </p:nvPicPr>
        <p:blipFill>
          <a:blip r:embed="rId3"/>
          <a:stretch>
            <a:fillRect/>
          </a:stretch>
        </p:blipFill>
        <p:spPr>
          <a:xfrm>
            <a:off x="1324181" y="5054178"/>
            <a:ext cx="3854783" cy="1046826"/>
          </a:xfrm>
          <a:prstGeom prst="rect">
            <a:avLst/>
          </a:prstGeom>
        </p:spPr>
      </p:pic>
      <p:pic>
        <p:nvPicPr>
          <p:cNvPr id="6" name="Picture 5">
            <a:extLst>
              <a:ext uri="{FF2B5EF4-FFF2-40B4-BE49-F238E27FC236}">
                <a16:creationId xmlns:a16="http://schemas.microsoft.com/office/drawing/2014/main" id="{8F9D3BD5-017F-4529-899D-392FE762F304}"/>
              </a:ext>
            </a:extLst>
          </p:cNvPr>
          <p:cNvPicPr>
            <a:picLocks noChangeAspect="1"/>
          </p:cNvPicPr>
          <p:nvPr/>
        </p:nvPicPr>
        <p:blipFill>
          <a:blip r:embed="rId4"/>
          <a:stretch>
            <a:fillRect/>
          </a:stretch>
        </p:blipFill>
        <p:spPr>
          <a:xfrm>
            <a:off x="7275384" y="5085021"/>
            <a:ext cx="2439725" cy="888310"/>
          </a:xfrm>
          <a:prstGeom prst="rect">
            <a:avLst/>
          </a:prstGeom>
        </p:spPr>
      </p:pic>
      <p:sp>
        <p:nvSpPr>
          <p:cNvPr id="10" name="Text Placeholder 4">
            <a:extLst>
              <a:ext uri="{FF2B5EF4-FFF2-40B4-BE49-F238E27FC236}">
                <a16:creationId xmlns:a16="http://schemas.microsoft.com/office/drawing/2014/main" id="{A8380813-1FC5-4127-B903-2ED196A5F1CA}"/>
              </a:ext>
            </a:extLst>
          </p:cNvPr>
          <p:cNvSpPr txBox="1">
            <a:spLocks/>
          </p:cNvSpPr>
          <p:nvPr/>
        </p:nvSpPr>
        <p:spPr>
          <a:xfrm>
            <a:off x="96928" y="6365875"/>
            <a:ext cx="11029614" cy="355600"/>
          </a:xfrm>
          <a:prstGeom prst="rect">
            <a:avLst/>
          </a:prstGeom>
          <a:ln>
            <a:solidFill>
              <a:srgbClr val="000000"/>
            </a:solidFill>
          </a:ln>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rgbClr val="000000"/>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rgbClr val="000000"/>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rgbClr val="000000"/>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rgbClr val="000000"/>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rgbClr val="000000"/>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182880" indent="0">
              <a:buFont typeface="Wingdings 2" panose="05020102010507070707" pitchFamily="18" charset="2"/>
              <a:buNone/>
            </a:pPr>
            <a:r>
              <a:rPr lang="en-US" sz="1100" dirty="0">
                <a:solidFill>
                  <a:schemeClr val="bg1"/>
                </a:solidFill>
              </a:rPr>
              <a:t>Explain requirements of the GIPS standards with respect to presentation and reporting.</a:t>
            </a:r>
          </a:p>
        </p:txBody>
      </p:sp>
    </p:spTree>
    <p:extLst>
      <p:ext uri="{BB962C8B-B14F-4D97-AF65-F5344CB8AC3E}">
        <p14:creationId xmlns:p14="http://schemas.microsoft.com/office/powerpoint/2010/main" val="22425403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F44FD-A46A-483C-860E-8A9DBE09F78B}"/>
              </a:ext>
            </a:extLst>
          </p:cNvPr>
          <p:cNvSpPr>
            <a:spLocks noGrp="1"/>
          </p:cNvSpPr>
          <p:nvPr>
            <p:ph type="title"/>
          </p:nvPr>
        </p:nvSpPr>
        <p:spPr>
          <a:xfrm>
            <a:off x="838200" y="1012342"/>
            <a:ext cx="10515600" cy="974863"/>
          </a:xfrm>
        </p:spPr>
        <p:txBody>
          <a:bodyPr/>
          <a:lstStyle/>
          <a:p>
            <a:r>
              <a:rPr lang="en-US" dirty="0"/>
              <a:t>Portability requirements</a:t>
            </a:r>
          </a:p>
        </p:txBody>
      </p:sp>
      <p:sp>
        <p:nvSpPr>
          <p:cNvPr id="3" name="Content Placeholder 2">
            <a:extLst>
              <a:ext uri="{FF2B5EF4-FFF2-40B4-BE49-F238E27FC236}">
                <a16:creationId xmlns:a16="http://schemas.microsoft.com/office/drawing/2014/main" id="{00EDB789-3954-46A7-BEE2-EB5DCDB29352}"/>
              </a:ext>
            </a:extLst>
          </p:cNvPr>
          <p:cNvSpPr>
            <a:spLocks noGrp="1"/>
          </p:cNvSpPr>
          <p:nvPr>
            <p:ph idx="1"/>
          </p:nvPr>
        </p:nvSpPr>
        <p:spPr>
          <a:xfrm>
            <a:off x="838200" y="1532504"/>
            <a:ext cx="10515600" cy="4667573"/>
          </a:xfrm>
        </p:spPr>
        <p:txBody>
          <a:bodyPr>
            <a:normAutofit fontScale="25000" lnSpcReduction="20000"/>
          </a:bodyPr>
          <a:lstStyle/>
          <a:p>
            <a:pPr marL="0" indent="0">
              <a:buNone/>
            </a:pPr>
            <a:endParaRPr lang="en-US" sz="6000" dirty="0"/>
          </a:p>
          <a:p>
            <a:pPr marL="0" indent="0">
              <a:buNone/>
            </a:pPr>
            <a:r>
              <a:rPr lang="en-US" sz="8000" dirty="0"/>
              <a:t>Requirements are applied on a composite-specific basis</a:t>
            </a:r>
          </a:p>
          <a:p>
            <a:pPr marL="342900" indent="-342900">
              <a:buFont typeface="+mj-lt"/>
              <a:buAutoNum type="arabicPeriod"/>
            </a:pPr>
            <a:r>
              <a:rPr lang="en-US" sz="8000" dirty="0"/>
              <a:t>Substantially all investment decision makers are employed by the new or acquiring firm</a:t>
            </a:r>
          </a:p>
          <a:p>
            <a:pPr marL="342900" indent="-342900">
              <a:buFont typeface="+mj-lt"/>
              <a:buAutoNum type="arabicPeriod"/>
            </a:pPr>
            <a:r>
              <a:rPr lang="en-US" sz="8000" dirty="0"/>
              <a:t>The decision-making process remains substantially intact and independent within the new or acquiring firm</a:t>
            </a:r>
          </a:p>
          <a:p>
            <a:pPr marL="342900" indent="-342900">
              <a:buFont typeface="+mj-lt"/>
              <a:buAutoNum type="arabicPeriod"/>
            </a:pPr>
            <a:r>
              <a:rPr lang="en-US" sz="8000" dirty="0"/>
              <a:t>The new or acquiring firm has records that document and support the reported performance</a:t>
            </a:r>
          </a:p>
          <a:p>
            <a:pPr marL="342900" indent="-342900">
              <a:buFont typeface="+mj-lt"/>
              <a:buAutoNum type="arabicPeriod"/>
            </a:pPr>
            <a:r>
              <a:rPr lang="en-US" sz="8000" dirty="0"/>
              <a:t>There must be no break in the track record between the past firm or affiliation and the new or acquiring firm</a:t>
            </a:r>
          </a:p>
          <a:p>
            <a:pPr marL="0" indent="0">
              <a:spcBef>
                <a:spcPts val="1800"/>
              </a:spcBef>
              <a:buNone/>
            </a:pPr>
            <a:r>
              <a:rPr lang="en-US" sz="7200" dirty="0"/>
              <a:t>One exception…</a:t>
            </a:r>
          </a:p>
          <a:p>
            <a:pPr marL="0" indent="0">
              <a:buNone/>
            </a:pPr>
            <a:r>
              <a:rPr lang="en-US" sz="7200" dirty="0"/>
              <a:t>Firms can still port performance over to new or acquiring firm if there is a break in track record, but the two performance records may not be linked.</a:t>
            </a:r>
          </a:p>
          <a:p>
            <a:pPr marL="0" indent="0" defTabSz="914400">
              <a:buNone/>
            </a:pPr>
            <a:r>
              <a:rPr lang="en-US" sz="7200" dirty="0"/>
              <a:t>Firms must </a:t>
            </a:r>
            <a:r>
              <a:rPr lang="en-US" sz="7200" b="1" dirty="0"/>
              <a:t>disclose</a:t>
            </a:r>
            <a:r>
              <a:rPr lang="en-US" sz="7200" dirty="0"/>
              <a:t> when past performance is from a prior firm.</a:t>
            </a:r>
          </a:p>
          <a:p>
            <a:pPr marL="0" indent="0">
              <a:buNone/>
            </a:pPr>
            <a:r>
              <a:rPr lang="en-US" sz="7200" dirty="0"/>
              <a:t>When a GIPS-compliant firm acquires another firm/affiliation, they are given one year to bring any non-compliant assets into compliance </a:t>
            </a:r>
          </a:p>
          <a:p>
            <a:r>
              <a:rPr lang="en-US" sz="7200" dirty="0"/>
              <a:t>Only current performance must be brought into compliance within one year of the firm acquisition—historical performance can still be ported over after the first year</a:t>
            </a:r>
          </a:p>
          <a:p>
            <a:pPr marL="0" indent="0">
              <a:buNone/>
            </a:pPr>
            <a:endParaRPr lang="en-US" dirty="0"/>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D7F9B254-95F7-4B37-9CA1-655F4DC2DB1C}"/>
              </a:ext>
            </a:extLst>
          </p:cNvPr>
          <p:cNvSpPr>
            <a:spLocks noGrp="1"/>
          </p:cNvSpPr>
          <p:nvPr>
            <p:ph type="sldNum" sz="quarter" idx="12"/>
          </p:nvPr>
        </p:nvSpPr>
        <p:spPr>
          <a:xfrm>
            <a:off x="8688659" y="6400955"/>
            <a:ext cx="2743200" cy="365125"/>
          </a:xfrm>
        </p:spPr>
        <p:txBody>
          <a:bodyPr/>
          <a:lstStyle/>
          <a:p>
            <a:fld id="{350BA555-4BC7-4992-89C5-64DEDC60CC9E}" type="slidenum">
              <a:rPr lang="en-US" smtClean="0">
                <a:solidFill>
                  <a:schemeClr val="bg1"/>
                </a:solidFill>
              </a:rPr>
              <a:pPr/>
              <a:t>37</a:t>
            </a:fld>
            <a:endParaRPr lang="en-US" dirty="0">
              <a:solidFill>
                <a:schemeClr val="bg1"/>
              </a:solidFill>
            </a:endParaRPr>
          </a:p>
        </p:txBody>
      </p:sp>
      <p:sp>
        <p:nvSpPr>
          <p:cNvPr id="5" name="Text Placeholder 4">
            <a:extLst>
              <a:ext uri="{FF2B5EF4-FFF2-40B4-BE49-F238E27FC236}">
                <a16:creationId xmlns:a16="http://schemas.microsoft.com/office/drawing/2014/main" id="{7BBFA656-790E-47A6-AE40-2699D67BB327}"/>
              </a:ext>
            </a:extLst>
          </p:cNvPr>
          <p:cNvSpPr>
            <a:spLocks noGrp="1"/>
          </p:cNvSpPr>
          <p:nvPr>
            <p:ph type="body" sz="quarter" idx="4294967295"/>
          </p:nvPr>
        </p:nvSpPr>
        <p:spPr>
          <a:xfrm>
            <a:off x="89210" y="6502400"/>
            <a:ext cx="11029950" cy="355600"/>
          </a:xfrm>
        </p:spPr>
        <p:txBody>
          <a:bodyPr>
            <a:normAutofit fontScale="40000" lnSpcReduction="20000"/>
          </a:bodyPr>
          <a:lstStyle/>
          <a:p>
            <a:pPr marL="182880" indent="0">
              <a:buNone/>
            </a:pPr>
            <a:r>
              <a:rPr lang="en-US" dirty="0">
                <a:solidFill>
                  <a:schemeClr val="bg1"/>
                </a:solidFill>
              </a:rPr>
              <a:t>Explain the conditions under which the performance of the past firm or affiliation may be linked to or used to represent the historical performance of a new or acquiring firm.</a:t>
            </a:r>
          </a:p>
        </p:txBody>
      </p:sp>
    </p:spTree>
    <p:extLst>
      <p:ext uri="{BB962C8B-B14F-4D97-AF65-F5344CB8AC3E}">
        <p14:creationId xmlns:p14="http://schemas.microsoft.com/office/powerpoint/2010/main" val="23532777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E88E0-3F42-4B89-855F-DC2AE63EDB82}"/>
              </a:ext>
            </a:extLst>
          </p:cNvPr>
          <p:cNvSpPr>
            <a:spLocks noGrp="1"/>
          </p:cNvSpPr>
          <p:nvPr>
            <p:ph type="title"/>
          </p:nvPr>
        </p:nvSpPr>
        <p:spPr/>
        <p:txBody>
          <a:bodyPr/>
          <a:lstStyle/>
          <a:p>
            <a:r>
              <a:rPr lang="en-US" dirty="0"/>
              <a:t>Purpose of verification</a:t>
            </a:r>
          </a:p>
        </p:txBody>
      </p:sp>
      <p:sp>
        <p:nvSpPr>
          <p:cNvPr id="3" name="Content Placeholder 2">
            <a:extLst>
              <a:ext uri="{FF2B5EF4-FFF2-40B4-BE49-F238E27FC236}">
                <a16:creationId xmlns:a16="http://schemas.microsoft.com/office/drawing/2014/main" id="{9843A0AF-2FC2-4123-99EE-1382DD3D4174}"/>
              </a:ext>
            </a:extLst>
          </p:cNvPr>
          <p:cNvSpPr>
            <a:spLocks noGrp="1"/>
          </p:cNvSpPr>
          <p:nvPr>
            <p:ph idx="1"/>
          </p:nvPr>
        </p:nvSpPr>
        <p:spPr>
          <a:xfrm>
            <a:off x="838200" y="2182084"/>
            <a:ext cx="10515600" cy="3739214"/>
          </a:xfrm>
        </p:spPr>
        <p:txBody>
          <a:bodyPr>
            <a:normAutofit fontScale="40000" lnSpcReduction="20000"/>
          </a:bodyPr>
          <a:lstStyle/>
          <a:p>
            <a:pPr>
              <a:lnSpc>
                <a:spcPct val="170000"/>
              </a:lnSpc>
            </a:pPr>
            <a:r>
              <a:rPr lang="en-US" sz="4900" dirty="0"/>
              <a:t>To provide the firm and the users of its GIPS Reports </a:t>
            </a:r>
            <a:r>
              <a:rPr lang="en-US" sz="4900" b="1" dirty="0"/>
              <a:t>greater confidence </a:t>
            </a:r>
            <a:r>
              <a:rPr lang="en-US" sz="4900" dirty="0"/>
              <a:t>in its claim of compliance with the GIPS standards.</a:t>
            </a:r>
          </a:p>
          <a:p>
            <a:pPr>
              <a:lnSpc>
                <a:spcPct val="170000"/>
              </a:lnSpc>
            </a:pPr>
            <a:r>
              <a:rPr lang="en-US" sz="4900" b="1" dirty="0"/>
              <a:t>Increased knowledge </a:t>
            </a:r>
            <a:r>
              <a:rPr lang="en-US" sz="4900" dirty="0"/>
              <a:t>in the performance measurement team</a:t>
            </a:r>
          </a:p>
          <a:p>
            <a:pPr>
              <a:lnSpc>
                <a:spcPct val="170000"/>
              </a:lnSpc>
            </a:pPr>
            <a:r>
              <a:rPr lang="en-US" sz="4900" dirty="0"/>
              <a:t>Consistently </a:t>
            </a:r>
            <a:r>
              <a:rPr lang="en-US" sz="4900" b="1" dirty="0"/>
              <a:t>higher quality </a:t>
            </a:r>
            <a:r>
              <a:rPr lang="en-US" sz="4900" dirty="0"/>
              <a:t>of performance presentations</a:t>
            </a:r>
          </a:p>
          <a:p>
            <a:pPr>
              <a:lnSpc>
                <a:spcPct val="170000"/>
              </a:lnSpc>
            </a:pPr>
            <a:r>
              <a:rPr lang="en-US" sz="4900" dirty="0"/>
              <a:t>Improved internal </a:t>
            </a:r>
            <a:r>
              <a:rPr lang="en-US" sz="4900" b="1" dirty="0"/>
              <a:t>processes and procedures</a:t>
            </a:r>
          </a:p>
          <a:p>
            <a:pPr>
              <a:lnSpc>
                <a:spcPct val="170000"/>
              </a:lnSpc>
            </a:pPr>
            <a:r>
              <a:rPr lang="en-US" sz="4900" dirty="0"/>
              <a:t>Market </a:t>
            </a:r>
            <a:r>
              <a:rPr lang="en-US" sz="4900" b="1" dirty="0"/>
              <a:t>advantages</a:t>
            </a:r>
          </a:p>
          <a:p>
            <a:pPr marL="0" indent="0">
              <a:buNone/>
            </a:pPr>
            <a:endParaRPr lang="en-US" dirty="0"/>
          </a:p>
        </p:txBody>
      </p:sp>
      <p:sp>
        <p:nvSpPr>
          <p:cNvPr id="4" name="Slide Number Placeholder 3">
            <a:extLst>
              <a:ext uri="{FF2B5EF4-FFF2-40B4-BE49-F238E27FC236}">
                <a16:creationId xmlns:a16="http://schemas.microsoft.com/office/drawing/2014/main" id="{E97FC85E-DEBE-40EA-96C6-6203E3C30461}"/>
              </a:ext>
            </a:extLst>
          </p:cNvPr>
          <p:cNvSpPr>
            <a:spLocks noGrp="1"/>
          </p:cNvSpPr>
          <p:nvPr>
            <p:ph type="sldNum" sz="quarter" idx="12"/>
          </p:nvPr>
        </p:nvSpPr>
        <p:spPr/>
        <p:txBody>
          <a:bodyPr/>
          <a:lstStyle/>
          <a:p>
            <a:fld id="{350BA555-4BC7-4992-89C5-64DEDC60CC9E}" type="slidenum">
              <a:rPr lang="en-US" smtClean="0">
                <a:solidFill>
                  <a:schemeClr val="bg1"/>
                </a:solidFill>
              </a:rPr>
              <a:pPr/>
              <a:t>38</a:t>
            </a:fld>
            <a:endParaRPr lang="en-US" dirty="0">
              <a:solidFill>
                <a:schemeClr val="bg1"/>
              </a:solidFill>
            </a:endParaRPr>
          </a:p>
        </p:txBody>
      </p:sp>
      <p:sp>
        <p:nvSpPr>
          <p:cNvPr id="5" name="Text Placeholder 4">
            <a:extLst>
              <a:ext uri="{FF2B5EF4-FFF2-40B4-BE49-F238E27FC236}">
                <a16:creationId xmlns:a16="http://schemas.microsoft.com/office/drawing/2014/main" id="{F843B645-EBE5-421E-974C-59C13C146748}"/>
              </a:ext>
            </a:extLst>
          </p:cNvPr>
          <p:cNvSpPr>
            <a:spLocks noGrp="1"/>
          </p:cNvSpPr>
          <p:nvPr>
            <p:ph type="body" sz="quarter" idx="4294967295"/>
          </p:nvPr>
        </p:nvSpPr>
        <p:spPr>
          <a:xfrm>
            <a:off x="89209" y="6502400"/>
            <a:ext cx="11029950" cy="355600"/>
          </a:xfrm>
        </p:spPr>
        <p:txBody>
          <a:bodyPr>
            <a:normAutofit/>
          </a:bodyPr>
          <a:lstStyle/>
          <a:p>
            <a:pPr marL="182880" indent="0">
              <a:buNone/>
            </a:pPr>
            <a:r>
              <a:rPr lang="en-US" sz="1100" dirty="0">
                <a:solidFill>
                  <a:schemeClr val="bg1"/>
                </a:solidFill>
              </a:rPr>
              <a:t>Discuss the </a:t>
            </a:r>
            <a:r>
              <a:rPr lang="en-US" sz="1100" b="1" dirty="0">
                <a:solidFill>
                  <a:schemeClr val="bg1"/>
                </a:solidFill>
              </a:rPr>
              <a:t>purpose,</a:t>
            </a:r>
            <a:r>
              <a:rPr lang="en-US" sz="1100" dirty="0">
                <a:solidFill>
                  <a:schemeClr val="bg1"/>
                </a:solidFill>
              </a:rPr>
              <a:t> scope, and process of verification.</a:t>
            </a:r>
          </a:p>
        </p:txBody>
      </p:sp>
    </p:spTree>
    <p:extLst>
      <p:ext uri="{BB962C8B-B14F-4D97-AF65-F5344CB8AC3E}">
        <p14:creationId xmlns:p14="http://schemas.microsoft.com/office/powerpoint/2010/main" val="11633170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F2568-D626-4424-8C6C-031BD0AB7909}"/>
              </a:ext>
            </a:extLst>
          </p:cNvPr>
          <p:cNvSpPr>
            <a:spLocks noGrp="1"/>
          </p:cNvSpPr>
          <p:nvPr>
            <p:ph type="title"/>
          </p:nvPr>
        </p:nvSpPr>
        <p:spPr>
          <a:xfrm>
            <a:off x="838200" y="1154697"/>
            <a:ext cx="10515600" cy="974863"/>
          </a:xfrm>
        </p:spPr>
        <p:txBody>
          <a:bodyPr/>
          <a:lstStyle/>
          <a:p>
            <a:r>
              <a:rPr lang="en-US" dirty="0"/>
              <a:t>Scope and purpose of  verification</a:t>
            </a:r>
            <a:endParaRPr lang="en-US" i="1" dirty="0"/>
          </a:p>
        </p:txBody>
      </p:sp>
      <p:sp>
        <p:nvSpPr>
          <p:cNvPr id="3" name="Content Placeholder 2">
            <a:extLst>
              <a:ext uri="{FF2B5EF4-FFF2-40B4-BE49-F238E27FC236}">
                <a16:creationId xmlns:a16="http://schemas.microsoft.com/office/drawing/2014/main" id="{65B0F833-0E5E-4071-A4ED-D60A9A8D399B}"/>
              </a:ext>
            </a:extLst>
          </p:cNvPr>
          <p:cNvSpPr>
            <a:spLocks noGrp="1"/>
          </p:cNvSpPr>
          <p:nvPr>
            <p:ph idx="1"/>
          </p:nvPr>
        </p:nvSpPr>
        <p:spPr>
          <a:xfrm>
            <a:off x="838200" y="2025965"/>
            <a:ext cx="10515600" cy="4051449"/>
          </a:xfrm>
        </p:spPr>
        <p:txBody>
          <a:bodyPr>
            <a:normAutofit lnSpcReduction="10000"/>
          </a:bodyPr>
          <a:lstStyle/>
          <a:p>
            <a:pPr lvl="1" indent="-342900" defTabSz="914400"/>
            <a:r>
              <a:rPr lang="en-US" sz="2200" dirty="0"/>
              <a:t>Verification provides assurance on whether:</a:t>
            </a:r>
          </a:p>
          <a:p>
            <a:pPr marL="836550" lvl="3" indent="0" defTabSz="914400">
              <a:buNone/>
            </a:pPr>
            <a:r>
              <a:rPr lang="en-US" sz="1800" dirty="0"/>
              <a:t>(a) the firm’s policies and procedures related to composite and pooled fund maintenance, as well as the calculation, presentation, and distribution of performance have been designed in compliance with the GIPS standards, and</a:t>
            </a:r>
          </a:p>
          <a:p>
            <a:pPr marL="836550" lvl="3" indent="0" defTabSz="914400">
              <a:buNone/>
            </a:pPr>
            <a:r>
              <a:rPr lang="en-US" sz="1800" dirty="0"/>
              <a:t>(b) Have been implemented on a firm- wide basis</a:t>
            </a:r>
          </a:p>
          <a:p>
            <a:pPr lvl="1" indent="-342900" defTabSz="914400">
              <a:spcBef>
                <a:spcPts val="1800"/>
              </a:spcBef>
            </a:pPr>
            <a:r>
              <a:rPr lang="en-US" sz="2200" dirty="0">
                <a:latin typeface="Century Gothic" panose="020B0502020202020204"/>
              </a:rPr>
              <a:t>A verification report must opine that </a:t>
            </a:r>
            <a:r>
              <a:rPr lang="en-US" sz="2200" u="sng" dirty="0">
                <a:latin typeface="Century Gothic" panose="020B0502020202020204"/>
              </a:rPr>
              <a:t>the firm meets these two criteria </a:t>
            </a:r>
          </a:p>
          <a:p>
            <a:pPr lvl="1" indent="-342900" defTabSz="914400"/>
            <a:r>
              <a:rPr lang="en-US" sz="2200" u="sng" dirty="0">
                <a:latin typeface="Century Gothic" panose="020B0502020202020204"/>
              </a:rPr>
              <a:t>T</a:t>
            </a:r>
            <a:r>
              <a:rPr lang="en-US" sz="2200" dirty="0">
                <a:latin typeface="Century Gothic" panose="020B0502020202020204"/>
              </a:rPr>
              <a:t>he firm must not state that it has been verified unless a verification report has been issued</a:t>
            </a:r>
          </a:p>
          <a:p>
            <a:pPr lvl="1" indent="-342900" defTabSz="914400"/>
            <a:r>
              <a:rPr lang="en-US" sz="2200" dirty="0">
                <a:latin typeface="Century Gothic" panose="020B0502020202020204"/>
              </a:rPr>
              <a:t>Verification is </a:t>
            </a:r>
            <a:r>
              <a:rPr lang="en-US" sz="2200" i="1" u="sng" dirty="0">
                <a:latin typeface="Century Gothic" panose="020B0502020202020204"/>
              </a:rPr>
              <a:t>firm-wide</a:t>
            </a:r>
            <a:r>
              <a:rPr lang="en-US" sz="2200" dirty="0">
                <a:latin typeface="Century Gothic" panose="020B0502020202020204"/>
              </a:rPr>
              <a:t> and cannot be carried out on a composite</a:t>
            </a:r>
          </a:p>
          <a:p>
            <a:pPr lvl="1" indent="-342900" defTabSz="914400"/>
            <a:r>
              <a:rPr lang="en-US" sz="2200" dirty="0">
                <a:latin typeface="Century Gothic" panose="020B0502020202020204"/>
              </a:rPr>
              <a:t>Verification does </a:t>
            </a:r>
            <a:r>
              <a:rPr lang="en-US" sz="2200" i="1" u="sng" dirty="0">
                <a:latin typeface="Century Gothic" panose="020B0502020202020204"/>
              </a:rPr>
              <a:t>not</a:t>
            </a:r>
            <a:r>
              <a:rPr lang="en-US" sz="2200" dirty="0">
                <a:latin typeface="Century Gothic" panose="020B0502020202020204"/>
              </a:rPr>
              <a:t> provide assurance about the performance of any specific composite </a:t>
            </a:r>
          </a:p>
          <a:p>
            <a:pPr lvl="1" indent="-342900" defTabSz="914400"/>
            <a:r>
              <a:rPr lang="en-US" sz="2200" dirty="0">
                <a:latin typeface="Century Gothic" panose="020B0502020202020204"/>
              </a:rPr>
              <a:t>A firm may choose to have a detailed </a:t>
            </a:r>
            <a:r>
              <a:rPr lang="en-US" sz="2200" b="1" dirty="0">
                <a:latin typeface="Century Gothic" panose="020B0502020202020204"/>
              </a:rPr>
              <a:t>performance examination</a:t>
            </a:r>
            <a:r>
              <a:rPr lang="en-US" sz="2200" dirty="0">
                <a:latin typeface="Century Gothic" panose="020B0502020202020204"/>
              </a:rPr>
              <a:t> conducted on one or more specific composites or pooled funds.</a:t>
            </a:r>
          </a:p>
        </p:txBody>
      </p:sp>
      <p:sp>
        <p:nvSpPr>
          <p:cNvPr id="5" name="Slide Number Placeholder 4">
            <a:extLst>
              <a:ext uri="{FF2B5EF4-FFF2-40B4-BE49-F238E27FC236}">
                <a16:creationId xmlns:a16="http://schemas.microsoft.com/office/drawing/2014/main" id="{4A650CD2-C58C-4913-B9AC-CAA999288AEE}"/>
              </a:ext>
            </a:extLst>
          </p:cNvPr>
          <p:cNvSpPr>
            <a:spLocks noGrp="1"/>
          </p:cNvSpPr>
          <p:nvPr>
            <p:ph type="sldNum" sz="quarter" idx="12"/>
          </p:nvPr>
        </p:nvSpPr>
        <p:spPr/>
        <p:txBody>
          <a:bodyPr/>
          <a:lstStyle/>
          <a:p>
            <a:fld id="{350BA555-4BC7-4992-89C5-64DEDC60CC9E}" type="slidenum">
              <a:rPr lang="en-US" smtClean="0">
                <a:solidFill>
                  <a:schemeClr val="bg1"/>
                </a:solidFill>
              </a:rPr>
              <a:pPr/>
              <a:t>39</a:t>
            </a:fld>
            <a:endParaRPr lang="en-US" dirty="0">
              <a:solidFill>
                <a:schemeClr val="bg1"/>
              </a:solidFill>
            </a:endParaRPr>
          </a:p>
        </p:txBody>
      </p:sp>
      <p:sp>
        <p:nvSpPr>
          <p:cNvPr id="8" name="Text Placeholder 4">
            <a:extLst>
              <a:ext uri="{FF2B5EF4-FFF2-40B4-BE49-F238E27FC236}">
                <a16:creationId xmlns:a16="http://schemas.microsoft.com/office/drawing/2014/main" id="{600911D3-2885-4444-9146-6ED4D1D32132}"/>
              </a:ext>
            </a:extLst>
          </p:cNvPr>
          <p:cNvSpPr>
            <a:spLocks noGrp="1"/>
          </p:cNvSpPr>
          <p:nvPr>
            <p:ph type="body" sz="quarter" idx="4294967295"/>
          </p:nvPr>
        </p:nvSpPr>
        <p:spPr>
          <a:xfrm>
            <a:off x="0" y="6502400"/>
            <a:ext cx="11029950" cy="355600"/>
          </a:xfrm>
        </p:spPr>
        <p:txBody>
          <a:bodyPr>
            <a:normAutofit/>
          </a:bodyPr>
          <a:lstStyle/>
          <a:p>
            <a:pPr marL="182880" indent="0">
              <a:buNone/>
            </a:pPr>
            <a:r>
              <a:rPr lang="en-US" sz="1100" dirty="0">
                <a:solidFill>
                  <a:schemeClr val="bg1"/>
                </a:solidFill>
              </a:rPr>
              <a:t>Discuss the purpose, scope, and process of verification.</a:t>
            </a:r>
          </a:p>
        </p:txBody>
      </p:sp>
    </p:spTree>
    <p:extLst>
      <p:ext uri="{BB962C8B-B14F-4D97-AF65-F5344CB8AC3E}">
        <p14:creationId xmlns:p14="http://schemas.microsoft.com/office/powerpoint/2010/main" val="34363249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C468D-D3C5-4194-8D7F-28EFE967F1E2}"/>
              </a:ext>
            </a:extLst>
          </p:cNvPr>
          <p:cNvSpPr>
            <a:spLocks noGrp="1"/>
          </p:cNvSpPr>
          <p:nvPr>
            <p:ph type="title"/>
          </p:nvPr>
        </p:nvSpPr>
        <p:spPr>
          <a:xfrm>
            <a:off x="126065" y="1155953"/>
            <a:ext cx="10515600" cy="974863"/>
          </a:xfrm>
        </p:spPr>
        <p:txBody>
          <a:bodyPr vert="horz" lIns="91440" tIns="45720" rIns="91440" bIns="45720" rtlCol="0" anchor="b">
            <a:normAutofit/>
          </a:bodyPr>
          <a:lstStyle/>
          <a:p>
            <a:r>
              <a:rPr lang="en-US" sz="2800" cap="all" dirty="0">
                <a:latin typeface="Gill Sans MT" panose="020B0502020104020203" pitchFamily="34" charset="0"/>
              </a:rPr>
              <a:t>Objectives+ Scope</a:t>
            </a:r>
            <a:br>
              <a:rPr lang="en-US" sz="2800" cap="all" dirty="0">
                <a:latin typeface="Gill Sans MT" panose="020B0502020104020203" pitchFamily="34" charset="0"/>
              </a:rPr>
            </a:br>
            <a:endParaRPr lang="en-US" sz="2800" cap="all" dirty="0">
              <a:latin typeface="Gill Sans MT" panose="020B0502020104020203" pitchFamily="34" charset="0"/>
            </a:endParaRPr>
          </a:p>
        </p:txBody>
      </p:sp>
      <p:pic>
        <p:nvPicPr>
          <p:cNvPr id="7" name="Content Placeholder 6">
            <a:extLst>
              <a:ext uri="{FF2B5EF4-FFF2-40B4-BE49-F238E27FC236}">
                <a16:creationId xmlns:a16="http://schemas.microsoft.com/office/drawing/2014/main" id="{CED83723-8186-4B9F-BBB7-CC0C1F5F54B4}"/>
              </a:ext>
            </a:extLst>
          </p:cNvPr>
          <p:cNvPicPr>
            <a:picLocks noGrp="1" noChangeAspect="1"/>
          </p:cNvPicPr>
          <p:nvPr>
            <p:ph idx="1"/>
          </p:nvPr>
        </p:nvPicPr>
        <p:blipFill>
          <a:blip r:embed="rId3"/>
          <a:stretch>
            <a:fillRect/>
          </a:stretch>
        </p:blipFill>
        <p:spPr>
          <a:xfrm>
            <a:off x="696071" y="2575907"/>
            <a:ext cx="2691609" cy="2180544"/>
          </a:xfrm>
          <a:prstGeom prst="rect">
            <a:avLst/>
          </a:prstGeom>
        </p:spPr>
      </p:pic>
      <p:sp>
        <p:nvSpPr>
          <p:cNvPr id="42" name="Slide Number Placeholder 41">
            <a:extLst>
              <a:ext uri="{FF2B5EF4-FFF2-40B4-BE49-F238E27FC236}">
                <a16:creationId xmlns:a16="http://schemas.microsoft.com/office/drawing/2014/main" id="{D1E7525A-56D2-4EA6-8742-7905D514706A}"/>
              </a:ext>
            </a:extLst>
          </p:cNvPr>
          <p:cNvSpPr>
            <a:spLocks noGrp="1"/>
          </p:cNvSpPr>
          <p:nvPr>
            <p:ph type="sldNum" sz="quarter" idx="12"/>
          </p:nvPr>
        </p:nvSpPr>
        <p:spPr/>
        <p:txBody>
          <a:bodyPr/>
          <a:lstStyle/>
          <a:p>
            <a:fld id="{BFAEA426-E1FD-4330-9CDE-9508A62DC627}" type="slidenum">
              <a:rPr lang="en-US" sz="1100" smtClean="0">
                <a:solidFill>
                  <a:schemeClr val="bg1"/>
                </a:solidFill>
                <a:latin typeface="Century Gothic" panose="020B0502020202020204" pitchFamily="34" charset="0"/>
              </a:rPr>
              <a:t>4</a:t>
            </a:fld>
            <a:endParaRPr lang="en-US" sz="1100" dirty="0">
              <a:solidFill>
                <a:schemeClr val="bg1"/>
              </a:solidFill>
              <a:latin typeface="Century Gothic" panose="020B0502020202020204" pitchFamily="34" charset="0"/>
            </a:endParaRPr>
          </a:p>
        </p:txBody>
      </p:sp>
      <p:pic>
        <p:nvPicPr>
          <p:cNvPr id="10" name="Picture 9">
            <a:extLst>
              <a:ext uri="{FF2B5EF4-FFF2-40B4-BE49-F238E27FC236}">
                <a16:creationId xmlns:a16="http://schemas.microsoft.com/office/drawing/2014/main" id="{F0C2FDC1-D609-4DE2-89BC-C07DF896A7EB}"/>
              </a:ext>
            </a:extLst>
          </p:cNvPr>
          <p:cNvPicPr/>
          <p:nvPr/>
        </p:nvPicPr>
        <p:blipFill>
          <a:blip r:embed="rId4">
            <a:extLst>
              <a:ext uri="{28A0092B-C50C-407E-A947-70E740481C1C}">
                <a14:useLocalDpi xmlns:a14="http://schemas.microsoft.com/office/drawing/2010/main" val="0"/>
              </a:ext>
            </a:extLst>
          </a:blip>
          <a:stretch>
            <a:fillRect/>
          </a:stretch>
        </p:blipFill>
        <p:spPr>
          <a:xfrm>
            <a:off x="8818329" y="2006913"/>
            <a:ext cx="1772285" cy="2205990"/>
          </a:xfrm>
          <a:prstGeom prst="rect">
            <a:avLst/>
          </a:prstGeom>
        </p:spPr>
      </p:pic>
      <p:pic>
        <p:nvPicPr>
          <p:cNvPr id="11" name="Picture 10">
            <a:extLst>
              <a:ext uri="{FF2B5EF4-FFF2-40B4-BE49-F238E27FC236}">
                <a16:creationId xmlns:a16="http://schemas.microsoft.com/office/drawing/2014/main" id="{C73B0CAF-69ED-4222-B7F8-07453E199250}"/>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9816350" y="3871837"/>
            <a:ext cx="523875" cy="540385"/>
          </a:xfrm>
          <a:prstGeom prst="rect">
            <a:avLst/>
          </a:prstGeom>
        </p:spPr>
      </p:pic>
      <p:cxnSp>
        <p:nvCxnSpPr>
          <p:cNvPr id="13" name="Straight Connector 12">
            <a:extLst>
              <a:ext uri="{FF2B5EF4-FFF2-40B4-BE49-F238E27FC236}">
                <a16:creationId xmlns:a16="http://schemas.microsoft.com/office/drawing/2014/main" id="{6FFAAA88-295C-4A3B-A000-87E742C19971}"/>
              </a:ext>
            </a:extLst>
          </p:cNvPr>
          <p:cNvCxnSpPr>
            <a:cxnSpLocks/>
          </p:cNvCxnSpPr>
          <p:nvPr/>
        </p:nvCxnSpPr>
        <p:spPr>
          <a:xfrm flipV="1">
            <a:off x="1310640" y="4468426"/>
            <a:ext cx="9029585" cy="336178"/>
          </a:xfrm>
          <a:prstGeom prst="line">
            <a:avLst/>
          </a:prstGeom>
          <a:ln>
            <a:solidFill>
              <a:srgbClr val="005082"/>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8EC797DD-FB70-4964-B673-07AD66314ABD}"/>
              </a:ext>
            </a:extLst>
          </p:cNvPr>
          <p:cNvSpPr/>
          <p:nvPr/>
        </p:nvSpPr>
        <p:spPr>
          <a:xfrm rot="10800000">
            <a:off x="5161709" y="4175302"/>
            <a:ext cx="1443024" cy="1980542"/>
          </a:xfrm>
          <a:prstGeom prst="rect">
            <a:avLst/>
          </a:prstGeom>
          <a:ln>
            <a:noFill/>
          </a:ln>
        </p:spPr>
        <p:txBody>
          <a:bodyPr wrap="none">
            <a:spAutoFit/>
          </a:bodyPr>
          <a:lstStyle/>
          <a:p>
            <a:pPr algn="ctr">
              <a:lnSpc>
                <a:spcPct val="107000"/>
              </a:lnSpc>
              <a:spcAft>
                <a:spcPts val="800"/>
              </a:spcAft>
            </a:pPr>
            <a:r>
              <a:rPr lang="en-US" sz="12000" b="1" dirty="0">
                <a:ln w="11113" cap="flat" cmpd="sng" algn="ctr">
                  <a:solidFill>
                    <a:srgbClr val="0070C0"/>
                  </a:solidFill>
                  <a:prstDash val="solid"/>
                  <a:round/>
                </a:ln>
                <a:solidFill>
                  <a:srgbClr val="005082"/>
                </a:solidFill>
                <a:latin typeface="Calibri" panose="020F0502020204030204" pitchFamily="34" charset="0"/>
                <a:ea typeface="Calibri" panose="020F0502020204030204" pitchFamily="34" charset="0"/>
                <a:cs typeface="Times New Roman" panose="02020603050405020304" pitchFamily="18" charset="0"/>
              </a:rPr>
              <a:t>V </a:t>
            </a:r>
            <a:endParaRPr lang="en-US" sz="12000" dirty="0">
              <a:ln>
                <a:solidFill>
                  <a:srgbClr val="0070C0"/>
                </a:solidFill>
              </a:ln>
              <a:solidFill>
                <a:srgbClr val="005082"/>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TextBox 17">
            <a:extLst>
              <a:ext uri="{FF2B5EF4-FFF2-40B4-BE49-F238E27FC236}">
                <a16:creationId xmlns:a16="http://schemas.microsoft.com/office/drawing/2014/main" id="{357611FD-67A6-41FE-95FF-840BEEA15DEA}"/>
              </a:ext>
            </a:extLst>
          </p:cNvPr>
          <p:cNvSpPr txBox="1"/>
          <p:nvPr/>
        </p:nvSpPr>
        <p:spPr>
          <a:xfrm>
            <a:off x="5281284" y="5649197"/>
            <a:ext cx="1860179" cy="707886"/>
          </a:xfrm>
          <a:prstGeom prst="rect">
            <a:avLst/>
          </a:prstGeom>
          <a:noFill/>
        </p:spPr>
        <p:txBody>
          <a:bodyPr wrap="square" rtlCol="0">
            <a:spAutoFit/>
          </a:bodyPr>
          <a:lstStyle/>
          <a:p>
            <a:r>
              <a:rPr lang="en-US" sz="2000" b="1" dirty="0">
                <a:solidFill>
                  <a:srgbClr val="005082"/>
                </a:solidFill>
              </a:rPr>
              <a:t>COMPOSITES &amp; POOLED FUNDS</a:t>
            </a:r>
          </a:p>
        </p:txBody>
      </p:sp>
      <p:pic>
        <p:nvPicPr>
          <p:cNvPr id="20" name="Graphic 19" descr="Earth globe: Africa and Europe">
            <a:extLst>
              <a:ext uri="{FF2B5EF4-FFF2-40B4-BE49-F238E27FC236}">
                <a16:creationId xmlns:a16="http://schemas.microsoft.com/office/drawing/2014/main" id="{5DD78C37-2DB0-461B-A002-EA1B0E20970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125200" y="5550893"/>
            <a:ext cx="914400" cy="914400"/>
          </a:xfrm>
          <a:prstGeom prst="rect">
            <a:avLst/>
          </a:prstGeom>
        </p:spPr>
      </p:pic>
      <p:pic>
        <p:nvPicPr>
          <p:cNvPr id="22" name="Graphic 21" descr="Marketing">
            <a:extLst>
              <a:ext uri="{FF2B5EF4-FFF2-40B4-BE49-F238E27FC236}">
                <a16:creationId xmlns:a16="http://schemas.microsoft.com/office/drawing/2014/main" id="{3984C6E8-A55C-4389-88B4-588E0DDA545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405703" y="5698645"/>
            <a:ext cx="914400" cy="914400"/>
          </a:xfrm>
          <a:prstGeom prst="rect">
            <a:avLst/>
          </a:prstGeom>
        </p:spPr>
      </p:pic>
      <p:cxnSp>
        <p:nvCxnSpPr>
          <p:cNvPr id="31" name="Straight Connector 30">
            <a:extLst>
              <a:ext uri="{FF2B5EF4-FFF2-40B4-BE49-F238E27FC236}">
                <a16:creationId xmlns:a16="http://schemas.microsoft.com/office/drawing/2014/main" id="{9B4DC1E6-6C0D-4865-BBAA-73C6CAACE3BC}"/>
              </a:ext>
            </a:extLst>
          </p:cNvPr>
          <p:cNvCxnSpPr/>
          <p:nvPr/>
        </p:nvCxnSpPr>
        <p:spPr>
          <a:xfrm>
            <a:off x="719994" y="2130816"/>
            <a:ext cx="0" cy="3625046"/>
          </a:xfrm>
          <a:prstGeom prst="line">
            <a:avLst/>
          </a:prstGeom>
          <a:ln w="38100">
            <a:solidFill>
              <a:srgbClr val="005082"/>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C470D88F-41B2-41B2-AF04-AD80EAFA1042}"/>
              </a:ext>
            </a:extLst>
          </p:cNvPr>
          <p:cNvCxnSpPr/>
          <p:nvPr/>
        </p:nvCxnSpPr>
        <p:spPr>
          <a:xfrm>
            <a:off x="11340632" y="2139587"/>
            <a:ext cx="0" cy="3625046"/>
          </a:xfrm>
          <a:prstGeom prst="line">
            <a:avLst/>
          </a:prstGeom>
          <a:ln w="38100">
            <a:solidFill>
              <a:srgbClr val="005082"/>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FD05EB17-FC73-42BA-8752-47DE73CD54CF}"/>
              </a:ext>
            </a:extLst>
          </p:cNvPr>
          <p:cNvCxnSpPr>
            <a:cxnSpLocks/>
          </p:cNvCxnSpPr>
          <p:nvPr/>
        </p:nvCxnSpPr>
        <p:spPr>
          <a:xfrm flipH="1">
            <a:off x="429224" y="1307107"/>
            <a:ext cx="5666776" cy="823709"/>
          </a:xfrm>
          <a:prstGeom prst="line">
            <a:avLst/>
          </a:prstGeom>
          <a:ln w="38100">
            <a:solidFill>
              <a:srgbClr val="005082"/>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F4251F9-AFB8-416C-90FD-637F29832B66}"/>
              </a:ext>
            </a:extLst>
          </p:cNvPr>
          <p:cNvCxnSpPr>
            <a:cxnSpLocks/>
          </p:cNvCxnSpPr>
          <p:nvPr/>
        </p:nvCxnSpPr>
        <p:spPr>
          <a:xfrm>
            <a:off x="6096000" y="1307107"/>
            <a:ext cx="5516880" cy="832480"/>
          </a:xfrm>
          <a:prstGeom prst="line">
            <a:avLst/>
          </a:prstGeom>
          <a:ln w="38100">
            <a:solidFill>
              <a:srgbClr val="005082"/>
            </a:solidFill>
          </a:ln>
        </p:spPr>
        <p:style>
          <a:lnRef idx="1">
            <a:schemeClr val="accent1"/>
          </a:lnRef>
          <a:fillRef idx="0">
            <a:schemeClr val="accent1"/>
          </a:fillRef>
          <a:effectRef idx="0">
            <a:schemeClr val="accent1"/>
          </a:effectRef>
          <a:fontRef idx="minor">
            <a:schemeClr val="tx1"/>
          </a:fontRef>
        </p:style>
      </p:cxnSp>
      <p:pic>
        <p:nvPicPr>
          <p:cNvPr id="41" name="Picture 40">
            <a:extLst>
              <a:ext uri="{FF2B5EF4-FFF2-40B4-BE49-F238E27FC236}">
                <a16:creationId xmlns:a16="http://schemas.microsoft.com/office/drawing/2014/main" id="{1419D27A-4BC3-4590-8FC2-B1C6BE80B550}"/>
              </a:ext>
            </a:extLst>
          </p:cNvPr>
          <p:cNvPicPr>
            <a:picLocks noChangeAspect="1"/>
          </p:cNvPicPr>
          <p:nvPr/>
        </p:nvPicPr>
        <p:blipFill>
          <a:blip r:embed="rId10">
            <a:extLst>
              <a:ext uri="{BEBA8EAE-BF5A-486C-A8C5-ECC9F3942E4B}">
                <a14:imgProps xmlns:a14="http://schemas.microsoft.com/office/drawing/2010/main">
                  <a14:imgLayer r:embed="rId11">
                    <a14:imgEffect>
                      <a14:brightnessContrast bright="20000" contrast="-40000"/>
                    </a14:imgEffect>
                  </a14:imgLayer>
                </a14:imgProps>
              </a:ext>
            </a:extLst>
          </a:blip>
          <a:stretch>
            <a:fillRect/>
          </a:stretch>
        </p:blipFill>
        <p:spPr>
          <a:xfrm flipH="1">
            <a:off x="6418502" y="4645769"/>
            <a:ext cx="1094818" cy="1097859"/>
          </a:xfrm>
          <a:prstGeom prst="rect">
            <a:avLst/>
          </a:prstGeom>
        </p:spPr>
      </p:pic>
      <p:graphicFrame>
        <p:nvGraphicFramePr>
          <p:cNvPr id="43" name="Diagram 42">
            <a:extLst>
              <a:ext uri="{FF2B5EF4-FFF2-40B4-BE49-F238E27FC236}">
                <a16:creationId xmlns:a16="http://schemas.microsoft.com/office/drawing/2014/main" id="{D526899F-3180-4C87-B4EC-23B291E9BDC4}"/>
              </a:ext>
            </a:extLst>
          </p:cNvPr>
          <p:cNvGraphicFramePr/>
          <p:nvPr>
            <p:extLst>
              <p:ext uri="{D42A27DB-BD31-4B8C-83A1-F6EECF244321}">
                <p14:modId xmlns:p14="http://schemas.microsoft.com/office/powerpoint/2010/main" val="4076234783"/>
              </p:ext>
            </p:extLst>
          </p:nvPr>
        </p:nvGraphicFramePr>
        <p:xfrm>
          <a:off x="3979023" y="1805584"/>
          <a:ext cx="3463412" cy="303571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414178339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Graphic spid="43" grpId="0">
        <p:bldAsOne/>
      </p:bldGraphic>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F2568-D626-4424-8C6C-031BD0AB7909}"/>
              </a:ext>
            </a:extLst>
          </p:cNvPr>
          <p:cNvSpPr>
            <a:spLocks noGrp="1"/>
          </p:cNvSpPr>
          <p:nvPr>
            <p:ph type="title"/>
          </p:nvPr>
        </p:nvSpPr>
        <p:spPr/>
        <p:txBody>
          <a:bodyPr/>
          <a:lstStyle/>
          <a:p>
            <a:r>
              <a:rPr lang="en-US" dirty="0"/>
              <a:t>Process of  verification</a:t>
            </a:r>
            <a:endParaRPr lang="en-US" i="1" dirty="0"/>
          </a:p>
        </p:txBody>
      </p:sp>
      <p:sp>
        <p:nvSpPr>
          <p:cNvPr id="3" name="Content Placeholder 2">
            <a:extLst>
              <a:ext uri="{FF2B5EF4-FFF2-40B4-BE49-F238E27FC236}">
                <a16:creationId xmlns:a16="http://schemas.microsoft.com/office/drawing/2014/main" id="{65B0F833-0E5E-4071-A4ED-D60A9A8D399B}"/>
              </a:ext>
            </a:extLst>
          </p:cNvPr>
          <p:cNvSpPr>
            <a:spLocks noGrp="1"/>
          </p:cNvSpPr>
          <p:nvPr>
            <p:ph idx="1"/>
          </p:nvPr>
        </p:nvSpPr>
        <p:spPr>
          <a:xfrm>
            <a:off x="838200" y="2226689"/>
            <a:ext cx="10515600" cy="3794970"/>
          </a:xfrm>
        </p:spPr>
        <p:txBody>
          <a:bodyPr>
            <a:normAutofit fontScale="92500" lnSpcReduction="10000"/>
          </a:bodyPr>
          <a:lstStyle/>
          <a:p>
            <a:pPr marL="0" indent="-57150" defTabSz="914400">
              <a:buNone/>
            </a:pPr>
            <a:r>
              <a:rPr lang="en-US" sz="2000" dirty="0"/>
              <a:t>The minimum </a:t>
            </a:r>
            <a:r>
              <a:rPr lang="en-US" sz="2000" i="1" u="sng" dirty="0"/>
              <a:t>initial</a:t>
            </a:r>
            <a:r>
              <a:rPr lang="en-US" sz="2000" dirty="0"/>
              <a:t> period for which verification can be performed is </a:t>
            </a:r>
            <a:r>
              <a:rPr lang="en-US" sz="2000" u="sng" dirty="0"/>
              <a:t>one year</a:t>
            </a:r>
          </a:p>
          <a:p>
            <a:pPr lvl="2" indent="-342900" defTabSz="914400"/>
            <a:r>
              <a:rPr lang="en-US" sz="2000" dirty="0">
                <a:latin typeface="Century Gothic" panose="020B0502020202020204"/>
              </a:rPr>
              <a:t>Or from the firm’s inception date through period-end, if less than one year</a:t>
            </a:r>
          </a:p>
          <a:p>
            <a:pPr lvl="2" indent="-342900" defTabSz="914400"/>
            <a:r>
              <a:rPr lang="en-US" sz="2000" dirty="0">
                <a:latin typeface="Century Gothic" panose="020B0502020202020204"/>
              </a:rPr>
              <a:t>RECOMMEND: verification cover all periods the firm claims compliance</a:t>
            </a:r>
          </a:p>
          <a:p>
            <a:pPr marL="0" indent="0" defTabSz="914400">
              <a:buNone/>
            </a:pPr>
            <a:endParaRPr lang="en-US" sz="2000" dirty="0">
              <a:latin typeface="Century Gothic" panose="020B0502020202020204"/>
            </a:endParaRPr>
          </a:p>
          <a:p>
            <a:pPr marL="0" indent="0" defTabSz="914400">
              <a:buNone/>
            </a:pPr>
            <a:r>
              <a:rPr lang="en-US" sz="2000" dirty="0">
                <a:latin typeface="Century Gothic" panose="020B0502020202020204"/>
              </a:rPr>
              <a:t>Because verification is firm-wide, verifiers must subject the entire firm to testing, typically using a sampling methodology that must consider:</a:t>
            </a:r>
          </a:p>
          <a:p>
            <a:pPr lvl="2" indent="-342900" defTabSz="914400"/>
            <a:r>
              <a:rPr lang="en-US" sz="2000" dirty="0">
                <a:latin typeface="Century Gothic" panose="020B0502020202020204"/>
              </a:rPr>
              <a:t>Number of composites</a:t>
            </a:r>
          </a:p>
          <a:p>
            <a:pPr lvl="2" indent="-342900" defTabSz="914400"/>
            <a:r>
              <a:rPr lang="en-US" sz="2000" dirty="0">
                <a:latin typeface="Century Gothic" panose="020B0502020202020204"/>
              </a:rPr>
              <a:t>Number of portfolios in each composite</a:t>
            </a:r>
          </a:p>
          <a:p>
            <a:pPr lvl="2" indent="-342900" defTabSz="914400"/>
            <a:r>
              <a:rPr lang="en-US" sz="2000" dirty="0">
                <a:latin typeface="Century Gothic" panose="020B0502020202020204"/>
              </a:rPr>
              <a:t>The total assets under management</a:t>
            </a:r>
          </a:p>
          <a:p>
            <a:pPr lvl="2" indent="-342900" defTabSz="914400"/>
            <a:r>
              <a:rPr lang="en-US" sz="2000" dirty="0">
                <a:latin typeface="Century Gothic" panose="020B0502020202020204"/>
              </a:rPr>
              <a:t>The internal control structure of the firm</a:t>
            </a:r>
          </a:p>
          <a:p>
            <a:pPr lvl="2" indent="-342900" defTabSz="914400"/>
            <a:r>
              <a:rPr lang="en-US" sz="2000" dirty="0">
                <a:latin typeface="Century Gothic" panose="020B0502020202020204"/>
              </a:rPr>
              <a:t>The number of years under examination</a:t>
            </a:r>
          </a:p>
          <a:p>
            <a:pPr lvl="2" indent="-342900" defTabSz="914400"/>
            <a:r>
              <a:rPr lang="en-US" sz="2000" dirty="0">
                <a:latin typeface="Century Gothic" panose="020B0502020202020204"/>
              </a:rPr>
              <a:t>The methods of calculating performance</a:t>
            </a:r>
          </a:p>
        </p:txBody>
      </p:sp>
      <p:sp>
        <p:nvSpPr>
          <p:cNvPr id="5" name="Slide Number Placeholder 4">
            <a:extLst>
              <a:ext uri="{FF2B5EF4-FFF2-40B4-BE49-F238E27FC236}">
                <a16:creationId xmlns:a16="http://schemas.microsoft.com/office/drawing/2014/main" id="{2D845064-5A68-4DFF-8F29-F859E1F7C486}"/>
              </a:ext>
            </a:extLst>
          </p:cNvPr>
          <p:cNvSpPr>
            <a:spLocks noGrp="1"/>
          </p:cNvSpPr>
          <p:nvPr>
            <p:ph type="sldNum" sz="quarter" idx="12"/>
          </p:nvPr>
        </p:nvSpPr>
        <p:spPr/>
        <p:txBody>
          <a:bodyPr/>
          <a:lstStyle/>
          <a:p>
            <a:fld id="{350BA555-4BC7-4992-89C5-64DEDC60CC9E}" type="slidenum">
              <a:rPr lang="en-US" smtClean="0">
                <a:solidFill>
                  <a:schemeClr val="bg1"/>
                </a:solidFill>
              </a:rPr>
              <a:pPr/>
              <a:t>40</a:t>
            </a:fld>
            <a:endParaRPr lang="en-US" dirty="0">
              <a:solidFill>
                <a:schemeClr val="bg1"/>
              </a:solidFill>
            </a:endParaRPr>
          </a:p>
        </p:txBody>
      </p:sp>
      <p:sp>
        <p:nvSpPr>
          <p:cNvPr id="8" name="Text Placeholder 4">
            <a:extLst>
              <a:ext uri="{FF2B5EF4-FFF2-40B4-BE49-F238E27FC236}">
                <a16:creationId xmlns:a16="http://schemas.microsoft.com/office/drawing/2014/main" id="{2161C448-86CC-4F2C-98A8-5CAA2A17C8E8}"/>
              </a:ext>
            </a:extLst>
          </p:cNvPr>
          <p:cNvSpPr>
            <a:spLocks noGrp="1"/>
          </p:cNvSpPr>
          <p:nvPr>
            <p:ph type="body" sz="quarter" idx="4294967295"/>
          </p:nvPr>
        </p:nvSpPr>
        <p:spPr>
          <a:xfrm>
            <a:off x="0" y="6502400"/>
            <a:ext cx="11029950" cy="355600"/>
          </a:xfrm>
        </p:spPr>
        <p:txBody>
          <a:bodyPr>
            <a:normAutofit/>
          </a:bodyPr>
          <a:lstStyle/>
          <a:p>
            <a:pPr marL="182880" indent="0">
              <a:buNone/>
            </a:pPr>
            <a:r>
              <a:rPr lang="en-US" sz="1100" dirty="0">
                <a:solidFill>
                  <a:schemeClr val="bg1"/>
                </a:solidFill>
              </a:rPr>
              <a:t>Discuss the purpose, scope, and process of verification.</a:t>
            </a:r>
          </a:p>
        </p:txBody>
      </p:sp>
    </p:spTree>
    <p:extLst>
      <p:ext uri="{BB962C8B-B14F-4D97-AF65-F5344CB8AC3E}">
        <p14:creationId xmlns:p14="http://schemas.microsoft.com/office/powerpoint/2010/main" val="22296234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F2568-D626-4424-8C6C-031BD0AB7909}"/>
              </a:ext>
            </a:extLst>
          </p:cNvPr>
          <p:cNvSpPr>
            <a:spLocks noGrp="1"/>
          </p:cNvSpPr>
          <p:nvPr>
            <p:ph type="title"/>
          </p:nvPr>
        </p:nvSpPr>
        <p:spPr/>
        <p:txBody>
          <a:bodyPr/>
          <a:lstStyle/>
          <a:p>
            <a:r>
              <a:rPr lang="en-US" dirty="0"/>
              <a:t>Process of  verification</a:t>
            </a:r>
            <a:endParaRPr lang="en-US" i="1" dirty="0"/>
          </a:p>
        </p:txBody>
      </p:sp>
      <p:sp>
        <p:nvSpPr>
          <p:cNvPr id="3" name="Content Placeholder 2">
            <a:extLst>
              <a:ext uri="{FF2B5EF4-FFF2-40B4-BE49-F238E27FC236}">
                <a16:creationId xmlns:a16="http://schemas.microsoft.com/office/drawing/2014/main" id="{65B0F833-0E5E-4071-A4ED-D60A9A8D399B}"/>
              </a:ext>
            </a:extLst>
          </p:cNvPr>
          <p:cNvSpPr>
            <a:spLocks noGrp="1"/>
          </p:cNvSpPr>
          <p:nvPr>
            <p:ph idx="1"/>
          </p:nvPr>
        </p:nvSpPr>
        <p:spPr>
          <a:xfrm>
            <a:off x="838200" y="2229919"/>
            <a:ext cx="10515600" cy="3702529"/>
          </a:xfrm>
        </p:spPr>
        <p:txBody>
          <a:bodyPr>
            <a:normAutofit lnSpcReduction="10000"/>
          </a:bodyPr>
          <a:lstStyle/>
          <a:p>
            <a:pPr marL="266850" lvl="1" indent="0" defTabSz="914400">
              <a:buNone/>
            </a:pPr>
            <a:r>
              <a:rPr lang="en-US" sz="2400" dirty="0">
                <a:latin typeface="Century Gothic" panose="020B0502020202020204"/>
              </a:rPr>
              <a:t>Verifiers must:</a:t>
            </a:r>
          </a:p>
          <a:p>
            <a:pPr marL="266850" lvl="1" indent="0" defTabSz="914400">
              <a:buNone/>
            </a:pPr>
            <a:endParaRPr lang="en-US" sz="2400" dirty="0">
              <a:latin typeface="Century Gothic" panose="020B0502020202020204"/>
            </a:endParaRPr>
          </a:p>
          <a:p>
            <a:pPr marL="552600" lvl="1" defTabSz="914400"/>
            <a:r>
              <a:rPr lang="en-US" sz="2200" dirty="0">
                <a:latin typeface="Century Gothic" panose="020B0502020202020204"/>
              </a:rPr>
              <a:t>Understand all of the requirements and recommendations of the standards</a:t>
            </a:r>
          </a:p>
          <a:p>
            <a:pPr marL="858600" lvl="2" defTabSz="914400"/>
            <a:r>
              <a:rPr lang="en-US" sz="2000" dirty="0">
                <a:latin typeface="Century Gothic" panose="020B0502020202020204"/>
              </a:rPr>
              <a:t>Including guidance statements, updates, interpretations, Q&amp;A and clarifications published by the CFA institute and GIPS executive committee </a:t>
            </a:r>
          </a:p>
          <a:p>
            <a:pPr marL="552600" lvl="1" defTabSz="914400"/>
            <a:r>
              <a:rPr lang="en-US" sz="2000" dirty="0">
                <a:latin typeface="Century Gothic" panose="020B0502020202020204"/>
              </a:rPr>
              <a:t>Be knowledgeable about laws and regulations regarding the calculating and presentation of performance </a:t>
            </a:r>
          </a:p>
          <a:p>
            <a:pPr marL="552600" lvl="1" defTabSz="914400"/>
            <a:r>
              <a:rPr lang="en-US" sz="2000" dirty="0">
                <a:latin typeface="Century Gothic" panose="020B0502020202020204"/>
              </a:rPr>
              <a:t>Understand the firm’s policies and procedures and ensure they are properly included and documented </a:t>
            </a:r>
          </a:p>
          <a:p>
            <a:pPr marL="552600" lvl="1" defTabSz="914400"/>
            <a:r>
              <a:rPr lang="en-US" sz="2000" dirty="0">
                <a:latin typeface="Century Gothic" panose="020B0502020202020204"/>
              </a:rPr>
              <a:t>Understand the methodology used by the firm to value portfolios and compute performance </a:t>
            </a:r>
          </a:p>
        </p:txBody>
      </p:sp>
      <p:sp>
        <p:nvSpPr>
          <p:cNvPr id="5" name="Slide Number Placeholder 4">
            <a:extLst>
              <a:ext uri="{FF2B5EF4-FFF2-40B4-BE49-F238E27FC236}">
                <a16:creationId xmlns:a16="http://schemas.microsoft.com/office/drawing/2014/main" id="{3BC517DC-899F-4031-9FF3-5AB65E24890A}"/>
              </a:ext>
            </a:extLst>
          </p:cNvPr>
          <p:cNvSpPr>
            <a:spLocks noGrp="1"/>
          </p:cNvSpPr>
          <p:nvPr>
            <p:ph type="sldNum" sz="quarter" idx="12"/>
          </p:nvPr>
        </p:nvSpPr>
        <p:spPr/>
        <p:txBody>
          <a:bodyPr/>
          <a:lstStyle/>
          <a:p>
            <a:fld id="{350BA555-4BC7-4992-89C5-64DEDC60CC9E}" type="slidenum">
              <a:rPr lang="en-US" smtClean="0">
                <a:solidFill>
                  <a:schemeClr val="bg1"/>
                </a:solidFill>
              </a:rPr>
              <a:pPr/>
              <a:t>41</a:t>
            </a:fld>
            <a:endParaRPr lang="en-US" dirty="0">
              <a:solidFill>
                <a:schemeClr val="bg1"/>
              </a:solidFill>
            </a:endParaRPr>
          </a:p>
        </p:txBody>
      </p:sp>
      <p:sp>
        <p:nvSpPr>
          <p:cNvPr id="8" name="Text Placeholder 4">
            <a:extLst>
              <a:ext uri="{FF2B5EF4-FFF2-40B4-BE49-F238E27FC236}">
                <a16:creationId xmlns:a16="http://schemas.microsoft.com/office/drawing/2014/main" id="{3DCEEE88-B250-4898-9896-F0499D4D14D6}"/>
              </a:ext>
            </a:extLst>
          </p:cNvPr>
          <p:cNvSpPr>
            <a:spLocks noGrp="1"/>
          </p:cNvSpPr>
          <p:nvPr>
            <p:ph type="body" sz="quarter" idx="4294967295"/>
          </p:nvPr>
        </p:nvSpPr>
        <p:spPr>
          <a:xfrm>
            <a:off x="0" y="6502400"/>
            <a:ext cx="11029950" cy="355600"/>
          </a:xfrm>
        </p:spPr>
        <p:txBody>
          <a:bodyPr>
            <a:normAutofit/>
          </a:bodyPr>
          <a:lstStyle/>
          <a:p>
            <a:pPr marL="182880" indent="0">
              <a:buNone/>
            </a:pPr>
            <a:r>
              <a:rPr lang="en-US" sz="1100" dirty="0">
                <a:solidFill>
                  <a:schemeClr val="bg1"/>
                </a:solidFill>
              </a:rPr>
              <a:t>Discuss the purpose, scope, and process of verification.</a:t>
            </a:r>
          </a:p>
        </p:txBody>
      </p:sp>
    </p:spTree>
    <p:extLst>
      <p:ext uri="{BB962C8B-B14F-4D97-AF65-F5344CB8AC3E}">
        <p14:creationId xmlns:p14="http://schemas.microsoft.com/office/powerpoint/2010/main" val="32790808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F2568-D626-4424-8C6C-031BD0AB7909}"/>
              </a:ext>
            </a:extLst>
          </p:cNvPr>
          <p:cNvSpPr>
            <a:spLocks noGrp="1"/>
          </p:cNvSpPr>
          <p:nvPr>
            <p:ph type="title"/>
          </p:nvPr>
        </p:nvSpPr>
        <p:spPr/>
        <p:txBody>
          <a:bodyPr/>
          <a:lstStyle/>
          <a:p>
            <a:r>
              <a:rPr lang="en-US" dirty="0"/>
              <a:t>Process of  verification</a:t>
            </a:r>
            <a:endParaRPr lang="en-US" i="1" dirty="0"/>
          </a:p>
        </p:txBody>
      </p:sp>
      <p:sp>
        <p:nvSpPr>
          <p:cNvPr id="3" name="Content Placeholder 2">
            <a:extLst>
              <a:ext uri="{FF2B5EF4-FFF2-40B4-BE49-F238E27FC236}">
                <a16:creationId xmlns:a16="http://schemas.microsoft.com/office/drawing/2014/main" id="{65B0F833-0E5E-4071-A4ED-D60A9A8D399B}"/>
              </a:ext>
            </a:extLst>
          </p:cNvPr>
          <p:cNvSpPr>
            <a:spLocks noGrp="1"/>
          </p:cNvSpPr>
          <p:nvPr>
            <p:ph idx="1"/>
          </p:nvPr>
        </p:nvSpPr>
        <p:spPr>
          <a:xfrm>
            <a:off x="838200" y="2319130"/>
            <a:ext cx="10515600" cy="3526528"/>
          </a:xfrm>
        </p:spPr>
        <p:txBody>
          <a:bodyPr>
            <a:normAutofit/>
          </a:bodyPr>
          <a:lstStyle/>
          <a:p>
            <a:pPr marL="266850" lvl="1" indent="0" defTabSz="914400">
              <a:buNone/>
            </a:pPr>
            <a:r>
              <a:rPr lang="en-US" sz="2400" dirty="0">
                <a:latin typeface="Century Gothic" panose="020B0502020202020204"/>
              </a:rPr>
              <a:t>Verifiers must determine, for example:</a:t>
            </a:r>
          </a:p>
          <a:p>
            <a:pPr lvl="1" indent="-342900" defTabSz="914400"/>
            <a:r>
              <a:rPr lang="en-US" sz="2400" dirty="0">
                <a:latin typeface="Century Gothic" panose="020B0502020202020204"/>
              </a:rPr>
              <a:t>Portfolios are included in the correct composite</a:t>
            </a:r>
          </a:p>
          <a:p>
            <a:pPr lvl="1" indent="-342900" defTabSz="914400"/>
            <a:r>
              <a:rPr lang="en-US" sz="2400" dirty="0">
                <a:latin typeface="Century Gothic" panose="020B0502020202020204"/>
              </a:rPr>
              <a:t>The composite benchmark reflects the investment mandate/strategy</a:t>
            </a:r>
          </a:p>
          <a:p>
            <a:pPr lvl="1" indent="-342900" defTabSz="914400"/>
            <a:r>
              <a:rPr lang="en-US" sz="2400" dirty="0">
                <a:latin typeface="Century Gothic" panose="020B0502020202020204"/>
              </a:rPr>
              <a:t>The treatment of input data is consistent with the firm’s policies</a:t>
            </a:r>
          </a:p>
          <a:p>
            <a:pPr lvl="2" indent="-342900" defTabSz="914400"/>
            <a:r>
              <a:rPr lang="en-US" sz="1800" dirty="0">
                <a:latin typeface="Century Gothic" panose="020B0502020202020204"/>
              </a:rPr>
              <a:t>Taxes, dividends, interest, fees, disbursements </a:t>
            </a:r>
          </a:p>
          <a:p>
            <a:pPr lvl="1" indent="-342900" defTabSz="914400"/>
            <a:r>
              <a:rPr lang="en-US" sz="2400" dirty="0">
                <a:latin typeface="Century Gothic" panose="020B0502020202020204"/>
              </a:rPr>
              <a:t>Validate the discretionary status of portfolios included in composites and that all actual, fee-paying, discretionary portfolios are included in at least one composite </a:t>
            </a:r>
            <a:endParaRPr lang="en-US" sz="2000" dirty="0">
              <a:latin typeface="Century Gothic" panose="020B0502020202020204"/>
            </a:endParaRPr>
          </a:p>
        </p:txBody>
      </p:sp>
      <p:sp>
        <p:nvSpPr>
          <p:cNvPr id="5" name="Slide Number Placeholder 4">
            <a:extLst>
              <a:ext uri="{FF2B5EF4-FFF2-40B4-BE49-F238E27FC236}">
                <a16:creationId xmlns:a16="http://schemas.microsoft.com/office/drawing/2014/main" id="{C25C9CA0-EE10-49C1-AFCC-C9D3C377577B}"/>
              </a:ext>
            </a:extLst>
          </p:cNvPr>
          <p:cNvSpPr>
            <a:spLocks noGrp="1"/>
          </p:cNvSpPr>
          <p:nvPr>
            <p:ph type="sldNum" sz="quarter" idx="12"/>
          </p:nvPr>
        </p:nvSpPr>
        <p:spPr/>
        <p:txBody>
          <a:bodyPr/>
          <a:lstStyle/>
          <a:p>
            <a:fld id="{350BA555-4BC7-4992-89C5-64DEDC60CC9E}" type="slidenum">
              <a:rPr lang="en-US" smtClean="0">
                <a:solidFill>
                  <a:schemeClr val="bg1"/>
                </a:solidFill>
              </a:rPr>
              <a:pPr/>
              <a:t>42</a:t>
            </a:fld>
            <a:endParaRPr lang="en-US" dirty="0">
              <a:solidFill>
                <a:schemeClr val="bg1"/>
              </a:solidFill>
            </a:endParaRPr>
          </a:p>
        </p:txBody>
      </p:sp>
      <p:sp>
        <p:nvSpPr>
          <p:cNvPr id="8" name="Text Placeholder 4">
            <a:extLst>
              <a:ext uri="{FF2B5EF4-FFF2-40B4-BE49-F238E27FC236}">
                <a16:creationId xmlns:a16="http://schemas.microsoft.com/office/drawing/2014/main" id="{C15B34C8-34ED-4346-B69D-FA5E1FFAFABE}"/>
              </a:ext>
            </a:extLst>
          </p:cNvPr>
          <p:cNvSpPr>
            <a:spLocks noGrp="1"/>
          </p:cNvSpPr>
          <p:nvPr>
            <p:ph type="body" sz="quarter" idx="4294967295"/>
          </p:nvPr>
        </p:nvSpPr>
        <p:spPr>
          <a:xfrm>
            <a:off x="89209" y="6502400"/>
            <a:ext cx="11029950" cy="355600"/>
          </a:xfrm>
        </p:spPr>
        <p:txBody>
          <a:bodyPr>
            <a:normAutofit/>
          </a:bodyPr>
          <a:lstStyle/>
          <a:p>
            <a:pPr marL="182880" indent="0">
              <a:buNone/>
            </a:pPr>
            <a:r>
              <a:rPr lang="en-US" sz="1100" dirty="0">
                <a:solidFill>
                  <a:schemeClr val="bg1"/>
                </a:solidFill>
              </a:rPr>
              <a:t>Discuss the purpose, scope, and process of verification.</a:t>
            </a:r>
          </a:p>
        </p:txBody>
      </p:sp>
    </p:spTree>
    <p:extLst>
      <p:ext uri="{BB962C8B-B14F-4D97-AF65-F5344CB8AC3E}">
        <p14:creationId xmlns:p14="http://schemas.microsoft.com/office/powerpoint/2010/main" val="10786572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F2568-D626-4424-8C6C-031BD0AB7909}"/>
              </a:ext>
            </a:extLst>
          </p:cNvPr>
          <p:cNvSpPr>
            <a:spLocks noGrp="1"/>
          </p:cNvSpPr>
          <p:nvPr>
            <p:ph type="title"/>
          </p:nvPr>
        </p:nvSpPr>
        <p:spPr/>
        <p:txBody>
          <a:bodyPr>
            <a:normAutofit/>
          </a:bodyPr>
          <a:lstStyle/>
          <a:p>
            <a:r>
              <a:rPr lang="en-US" dirty="0"/>
              <a:t>process of  verification</a:t>
            </a:r>
            <a:endParaRPr lang="en-US" i="1" dirty="0"/>
          </a:p>
        </p:txBody>
      </p:sp>
      <p:sp>
        <p:nvSpPr>
          <p:cNvPr id="3" name="Content Placeholder 2">
            <a:extLst>
              <a:ext uri="{FF2B5EF4-FFF2-40B4-BE49-F238E27FC236}">
                <a16:creationId xmlns:a16="http://schemas.microsoft.com/office/drawing/2014/main" id="{65B0F833-0E5E-4071-A4ED-D60A9A8D399B}"/>
              </a:ext>
            </a:extLst>
          </p:cNvPr>
          <p:cNvSpPr>
            <a:spLocks noGrp="1"/>
          </p:cNvSpPr>
          <p:nvPr>
            <p:ph idx="1"/>
          </p:nvPr>
        </p:nvSpPr>
        <p:spPr>
          <a:xfrm>
            <a:off x="838200" y="2319130"/>
            <a:ext cx="10515600" cy="3526528"/>
          </a:xfrm>
        </p:spPr>
        <p:txBody>
          <a:bodyPr>
            <a:normAutofit/>
          </a:bodyPr>
          <a:lstStyle/>
          <a:p>
            <a:pPr marL="266850" lvl="1" indent="0" defTabSz="914400">
              <a:buNone/>
            </a:pPr>
            <a:r>
              <a:rPr lang="en-US" sz="2400" dirty="0">
                <a:latin typeface="Century Gothic" panose="020B0502020202020204"/>
              </a:rPr>
              <a:t>Verifiers must maintain sufficient documentation supporting all procedures performed in support of the verification. </a:t>
            </a:r>
          </a:p>
          <a:p>
            <a:pPr lvl="1" indent="-342900" defTabSz="914400"/>
            <a:r>
              <a:rPr lang="en-US" sz="2000" dirty="0">
                <a:latin typeface="Century Gothic" panose="020B0502020202020204"/>
              </a:rPr>
              <a:t>Including receiving a representation letter from the firm confirming that the policies and procedures used in establishing and maintaining compliance are consistently applied at a firm-wide level</a:t>
            </a:r>
          </a:p>
          <a:p>
            <a:pPr lvl="1" indent="-342900" defTabSz="914400"/>
            <a:endParaRPr lang="en-US" sz="2000" dirty="0">
              <a:latin typeface="Century Gothic" panose="020B0502020202020204"/>
            </a:endParaRPr>
          </a:p>
          <a:p>
            <a:pPr marL="266850" lvl="1" indent="0" defTabSz="914400">
              <a:buNone/>
            </a:pPr>
            <a:r>
              <a:rPr lang="en-US" sz="2400" dirty="0">
                <a:latin typeface="Century Gothic" panose="020B0502020202020204"/>
              </a:rPr>
              <a:t>Remember- verification does not provide assurance that specific composite returns are correct</a:t>
            </a:r>
            <a:endParaRPr lang="en-US" sz="2800" dirty="0">
              <a:latin typeface="Century Gothic" panose="020B0502020202020204"/>
            </a:endParaRPr>
          </a:p>
        </p:txBody>
      </p:sp>
      <p:sp>
        <p:nvSpPr>
          <p:cNvPr id="5" name="Slide Number Placeholder 4">
            <a:extLst>
              <a:ext uri="{FF2B5EF4-FFF2-40B4-BE49-F238E27FC236}">
                <a16:creationId xmlns:a16="http://schemas.microsoft.com/office/drawing/2014/main" id="{B8C26B1E-15F4-42E0-86A0-68E980459E25}"/>
              </a:ext>
            </a:extLst>
          </p:cNvPr>
          <p:cNvSpPr>
            <a:spLocks noGrp="1"/>
          </p:cNvSpPr>
          <p:nvPr>
            <p:ph type="sldNum" sz="quarter" idx="12"/>
          </p:nvPr>
        </p:nvSpPr>
        <p:spPr/>
        <p:txBody>
          <a:bodyPr/>
          <a:lstStyle/>
          <a:p>
            <a:fld id="{350BA555-4BC7-4992-89C5-64DEDC60CC9E}" type="slidenum">
              <a:rPr lang="en-US" smtClean="0">
                <a:solidFill>
                  <a:schemeClr val="bg1"/>
                </a:solidFill>
              </a:rPr>
              <a:pPr/>
              <a:t>43</a:t>
            </a:fld>
            <a:endParaRPr lang="en-US" dirty="0">
              <a:solidFill>
                <a:schemeClr val="bg1"/>
              </a:solidFill>
            </a:endParaRPr>
          </a:p>
        </p:txBody>
      </p:sp>
      <p:sp>
        <p:nvSpPr>
          <p:cNvPr id="8" name="Text Placeholder 4">
            <a:extLst>
              <a:ext uri="{FF2B5EF4-FFF2-40B4-BE49-F238E27FC236}">
                <a16:creationId xmlns:a16="http://schemas.microsoft.com/office/drawing/2014/main" id="{27B93F83-0BB9-43EC-828E-228E0826ED5E}"/>
              </a:ext>
            </a:extLst>
          </p:cNvPr>
          <p:cNvSpPr>
            <a:spLocks noGrp="1"/>
          </p:cNvSpPr>
          <p:nvPr>
            <p:ph type="body" sz="quarter" idx="4294967295"/>
          </p:nvPr>
        </p:nvSpPr>
        <p:spPr>
          <a:xfrm>
            <a:off x="0" y="6502400"/>
            <a:ext cx="11029950" cy="355600"/>
          </a:xfrm>
        </p:spPr>
        <p:txBody>
          <a:bodyPr>
            <a:normAutofit/>
          </a:bodyPr>
          <a:lstStyle/>
          <a:p>
            <a:pPr marL="182880" indent="0">
              <a:buNone/>
            </a:pPr>
            <a:r>
              <a:rPr lang="en-US" sz="1100" dirty="0">
                <a:solidFill>
                  <a:schemeClr val="bg1"/>
                </a:solidFill>
              </a:rPr>
              <a:t>Discuss the purpose, scope, and process of verification.</a:t>
            </a:r>
          </a:p>
        </p:txBody>
      </p:sp>
    </p:spTree>
    <p:extLst>
      <p:ext uri="{BB962C8B-B14F-4D97-AF65-F5344CB8AC3E}">
        <p14:creationId xmlns:p14="http://schemas.microsoft.com/office/powerpoint/2010/main" val="34613123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23872-FDC8-42A0-B44D-03E7F75DFB95}"/>
              </a:ext>
            </a:extLst>
          </p:cNvPr>
          <p:cNvSpPr>
            <a:spLocks noGrp="1"/>
          </p:cNvSpPr>
          <p:nvPr>
            <p:ph type="title"/>
          </p:nvPr>
        </p:nvSpPr>
        <p:spPr/>
        <p:txBody>
          <a:bodyPr/>
          <a:lstStyle/>
          <a:p>
            <a:r>
              <a:rPr lang="en-US" dirty="0"/>
              <a:t>Question 4</a:t>
            </a:r>
          </a:p>
        </p:txBody>
      </p:sp>
      <p:sp>
        <p:nvSpPr>
          <p:cNvPr id="3" name="Content Placeholder 2">
            <a:extLst>
              <a:ext uri="{FF2B5EF4-FFF2-40B4-BE49-F238E27FC236}">
                <a16:creationId xmlns:a16="http://schemas.microsoft.com/office/drawing/2014/main" id="{CF509985-BFF2-4003-A2B6-2BF45D7183C8}"/>
              </a:ext>
            </a:extLst>
          </p:cNvPr>
          <p:cNvSpPr>
            <a:spLocks noGrp="1"/>
          </p:cNvSpPr>
          <p:nvPr>
            <p:ph idx="1"/>
          </p:nvPr>
        </p:nvSpPr>
        <p:spPr>
          <a:xfrm>
            <a:off x="838200" y="2215538"/>
            <a:ext cx="10515600" cy="3526528"/>
          </a:xfrm>
        </p:spPr>
        <p:txBody>
          <a:bodyPr>
            <a:normAutofit fontScale="85000" lnSpcReduction="20000"/>
          </a:bodyPr>
          <a:lstStyle/>
          <a:p>
            <a:endParaRPr lang="en-US" dirty="0"/>
          </a:p>
          <a:p>
            <a:r>
              <a:rPr lang="en-US" dirty="0"/>
              <a:t>A charitable foundation transfers securities in kind to Taurus Asset Management Ltd. to fund a new private equity portfolio. Taurus estimates that, after liquidating the transferred securities, it will take five months to invest the foundation’s assets in privately held companies. Which statement </a:t>
            </a:r>
            <a:r>
              <a:rPr lang="en-US" i="1" dirty="0"/>
              <a:t>best </a:t>
            </a:r>
            <a:r>
              <a:rPr lang="en-US" dirty="0"/>
              <a:t>describes a requirement of the GIPS standards? Taurus must include the foundation’s portfolio in the appropriate private equity composite:</a:t>
            </a:r>
          </a:p>
          <a:p>
            <a:r>
              <a:rPr lang="en-US" b="1" dirty="0"/>
              <a:t>A </a:t>
            </a:r>
            <a:r>
              <a:rPr lang="en-US" dirty="0"/>
              <a:t>on a timely and consistent basis.</a:t>
            </a:r>
          </a:p>
          <a:p>
            <a:r>
              <a:rPr lang="en-US" b="1" dirty="0"/>
              <a:t>B </a:t>
            </a:r>
            <a:r>
              <a:rPr lang="en-US" dirty="0"/>
              <a:t>when the assets are substantially invested.</a:t>
            </a:r>
          </a:p>
          <a:p>
            <a:r>
              <a:rPr lang="en-US" b="1" dirty="0"/>
              <a:t>C </a:t>
            </a:r>
            <a:r>
              <a:rPr lang="en-US" dirty="0"/>
              <a:t>as of the beginning of the next full measurement period.</a:t>
            </a:r>
          </a:p>
        </p:txBody>
      </p:sp>
      <p:sp>
        <p:nvSpPr>
          <p:cNvPr id="4" name="Slide Number Placeholder 3">
            <a:extLst>
              <a:ext uri="{FF2B5EF4-FFF2-40B4-BE49-F238E27FC236}">
                <a16:creationId xmlns:a16="http://schemas.microsoft.com/office/drawing/2014/main" id="{BAC01700-5753-4F78-955B-DA9297565A8B}"/>
              </a:ext>
            </a:extLst>
          </p:cNvPr>
          <p:cNvSpPr>
            <a:spLocks noGrp="1"/>
          </p:cNvSpPr>
          <p:nvPr>
            <p:ph type="sldNum" sz="quarter" idx="12"/>
          </p:nvPr>
        </p:nvSpPr>
        <p:spPr/>
        <p:txBody>
          <a:bodyPr/>
          <a:lstStyle/>
          <a:p>
            <a:fld id="{350BA555-4BC7-4992-89C5-64DEDC60CC9E}" type="slidenum">
              <a:rPr lang="en-US" sz="1100" smtClean="0">
                <a:solidFill>
                  <a:schemeClr val="bg1"/>
                </a:solidFill>
              </a:rPr>
              <a:pPr/>
              <a:t>44</a:t>
            </a:fld>
            <a:endParaRPr lang="en-US" sz="1100" dirty="0">
              <a:solidFill>
                <a:schemeClr val="bg1"/>
              </a:solidFill>
            </a:endParaRPr>
          </a:p>
        </p:txBody>
      </p:sp>
    </p:spTree>
    <p:extLst>
      <p:ext uri="{BB962C8B-B14F-4D97-AF65-F5344CB8AC3E}">
        <p14:creationId xmlns:p14="http://schemas.microsoft.com/office/powerpoint/2010/main" val="37969787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02541-CCEE-4F85-B325-8E63A4530029}"/>
              </a:ext>
            </a:extLst>
          </p:cNvPr>
          <p:cNvSpPr>
            <a:spLocks noGrp="1"/>
          </p:cNvSpPr>
          <p:nvPr>
            <p:ph type="title"/>
          </p:nvPr>
        </p:nvSpPr>
        <p:spPr/>
        <p:txBody>
          <a:bodyPr/>
          <a:lstStyle/>
          <a:p>
            <a:r>
              <a:rPr lang="en-US" dirty="0"/>
              <a:t>Question 5</a:t>
            </a:r>
          </a:p>
        </p:txBody>
      </p:sp>
      <p:sp>
        <p:nvSpPr>
          <p:cNvPr id="3" name="Content Placeholder 2">
            <a:extLst>
              <a:ext uri="{FF2B5EF4-FFF2-40B4-BE49-F238E27FC236}">
                <a16:creationId xmlns:a16="http://schemas.microsoft.com/office/drawing/2014/main" id="{DBD51A90-0EF0-4294-A00D-2EACF11662BD}"/>
              </a:ext>
            </a:extLst>
          </p:cNvPr>
          <p:cNvSpPr>
            <a:spLocks noGrp="1"/>
          </p:cNvSpPr>
          <p:nvPr>
            <p:ph idx="1"/>
          </p:nvPr>
        </p:nvSpPr>
        <p:spPr>
          <a:xfrm>
            <a:off x="838200" y="2319130"/>
            <a:ext cx="10515600" cy="3526528"/>
          </a:xfrm>
        </p:spPr>
        <p:txBody>
          <a:bodyPr>
            <a:normAutofit fontScale="77500" lnSpcReduction="20000"/>
          </a:bodyPr>
          <a:lstStyle/>
          <a:p>
            <a:endParaRPr lang="en-US" dirty="0"/>
          </a:p>
          <a:p>
            <a:pPr marL="0" indent="0">
              <a:buNone/>
            </a:pPr>
            <a:r>
              <a:rPr lang="en-US" sz="2900" dirty="0"/>
              <a:t>After an extended period of rising interest rates, the market value of Hartford Special Machinery Company’s core-plus fixed-income portfolio falls below the composite minimum of $10 million. The Hartford portfolio remains below the composite-specific minimum asset level for nine months until the client makes an additional contribution that brings it back above $10 million in assets. </a:t>
            </a:r>
            <a:r>
              <a:rPr lang="en-US" sz="2900" dirty="0" err="1"/>
              <a:t>Belltower</a:t>
            </a:r>
            <a:r>
              <a:rPr lang="en-US" sz="2900" dirty="0"/>
              <a:t> must:</a:t>
            </a:r>
          </a:p>
          <a:p>
            <a:r>
              <a:rPr lang="en-US" sz="2900" b="1" dirty="0"/>
              <a:t>A </a:t>
            </a:r>
            <a:r>
              <a:rPr lang="en-US" sz="2900" dirty="0"/>
              <a:t>temporarily switch the Hartford portfolio to the firm’s miscellaneous composite.</a:t>
            </a:r>
          </a:p>
          <a:p>
            <a:r>
              <a:rPr lang="en-US" sz="2900" b="1" dirty="0"/>
              <a:t>B </a:t>
            </a:r>
            <a:r>
              <a:rPr lang="en-US" sz="2900" dirty="0"/>
              <a:t>include the Hartford portfolio in the core-plus fixed income composite in all measurement periods.</a:t>
            </a:r>
          </a:p>
          <a:p>
            <a:r>
              <a:rPr lang="en-US" sz="2900" b="1" dirty="0"/>
              <a:t>C </a:t>
            </a:r>
            <a:r>
              <a:rPr lang="en-US" sz="2900" dirty="0"/>
              <a:t>exclude the Hartford portfolio from the core-plus fixed income composite for the period it was below the minimum asset level.</a:t>
            </a:r>
          </a:p>
        </p:txBody>
      </p:sp>
      <p:sp>
        <p:nvSpPr>
          <p:cNvPr id="4" name="Slide Number Placeholder 3">
            <a:extLst>
              <a:ext uri="{FF2B5EF4-FFF2-40B4-BE49-F238E27FC236}">
                <a16:creationId xmlns:a16="http://schemas.microsoft.com/office/drawing/2014/main" id="{566C2C67-11BF-4640-97CB-96955AAA2255}"/>
              </a:ext>
            </a:extLst>
          </p:cNvPr>
          <p:cNvSpPr>
            <a:spLocks noGrp="1"/>
          </p:cNvSpPr>
          <p:nvPr>
            <p:ph type="sldNum" sz="quarter" idx="12"/>
          </p:nvPr>
        </p:nvSpPr>
        <p:spPr/>
        <p:txBody>
          <a:bodyPr/>
          <a:lstStyle/>
          <a:p>
            <a:fld id="{350BA555-4BC7-4992-89C5-64DEDC60CC9E}" type="slidenum">
              <a:rPr lang="en-US" sz="1100" smtClean="0">
                <a:solidFill>
                  <a:schemeClr val="bg1"/>
                </a:solidFill>
              </a:rPr>
              <a:pPr/>
              <a:t>45</a:t>
            </a:fld>
            <a:endParaRPr lang="en-US" sz="1100" dirty="0">
              <a:solidFill>
                <a:schemeClr val="bg1"/>
              </a:solidFill>
            </a:endParaRPr>
          </a:p>
        </p:txBody>
      </p:sp>
    </p:spTree>
    <p:extLst>
      <p:ext uri="{BB962C8B-B14F-4D97-AF65-F5344CB8AC3E}">
        <p14:creationId xmlns:p14="http://schemas.microsoft.com/office/powerpoint/2010/main" val="19733193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B59BC-303F-45B4-B0C2-D41D43A48368}"/>
              </a:ext>
            </a:extLst>
          </p:cNvPr>
          <p:cNvSpPr>
            <a:spLocks noGrp="1"/>
          </p:cNvSpPr>
          <p:nvPr>
            <p:ph type="title"/>
          </p:nvPr>
        </p:nvSpPr>
        <p:spPr/>
        <p:txBody>
          <a:bodyPr/>
          <a:lstStyle/>
          <a:p>
            <a:r>
              <a:rPr lang="en-US" dirty="0"/>
              <a:t>Question 6:</a:t>
            </a:r>
          </a:p>
        </p:txBody>
      </p:sp>
      <p:sp>
        <p:nvSpPr>
          <p:cNvPr id="3" name="Content Placeholder 2">
            <a:extLst>
              <a:ext uri="{FF2B5EF4-FFF2-40B4-BE49-F238E27FC236}">
                <a16:creationId xmlns:a16="http://schemas.microsoft.com/office/drawing/2014/main" id="{14D83ED2-DE15-48FB-B246-A25FB11A0830}"/>
              </a:ext>
            </a:extLst>
          </p:cNvPr>
          <p:cNvSpPr>
            <a:spLocks noGrp="1"/>
          </p:cNvSpPr>
          <p:nvPr>
            <p:ph idx="1"/>
          </p:nvPr>
        </p:nvSpPr>
        <p:spPr>
          <a:xfrm>
            <a:off x="838200" y="2460864"/>
            <a:ext cx="10515600" cy="3526528"/>
          </a:xfrm>
        </p:spPr>
        <p:txBody>
          <a:bodyPr>
            <a:normAutofit fontScale="92500" lnSpcReduction="10000"/>
          </a:bodyPr>
          <a:lstStyle/>
          <a:p>
            <a:pPr marL="0" indent="0">
              <a:buNone/>
            </a:pPr>
            <a:r>
              <a:rPr lang="en-US" dirty="0"/>
              <a:t>Firm XYZ claims compliance with the GIPS standards. A Verifier asks Firm XYZ to provide the account agreements for certain open and closed accounts. Reviewing the selected account agreements is </a:t>
            </a:r>
            <a:r>
              <a:rPr lang="en-US" i="1" dirty="0"/>
              <a:t>least likely </a:t>
            </a:r>
            <a:r>
              <a:rPr lang="en-US" dirty="0"/>
              <a:t>to be useful in determining whether:</a:t>
            </a:r>
          </a:p>
          <a:p>
            <a:r>
              <a:rPr lang="en-US" b="1" dirty="0"/>
              <a:t>A </a:t>
            </a:r>
            <a:r>
              <a:rPr lang="en-US" dirty="0"/>
              <a:t>XYZ’s treatment of taxes, tax reclaims, and tax accruals are correct.</a:t>
            </a:r>
          </a:p>
          <a:p>
            <a:r>
              <a:rPr lang="en-US" b="1" dirty="0"/>
              <a:t>B </a:t>
            </a:r>
            <a:r>
              <a:rPr lang="en-US" dirty="0"/>
              <a:t>XYZ has appropriately classified accounts as discretionary or non-discretionary.</a:t>
            </a:r>
          </a:p>
          <a:p>
            <a:r>
              <a:rPr lang="en-US" b="1" dirty="0"/>
              <a:t>C </a:t>
            </a:r>
            <a:r>
              <a:rPr lang="en-US" dirty="0"/>
              <a:t>the accounts’ objectives are consistent with the definitions of the composites in which they are included. </a:t>
            </a:r>
          </a:p>
        </p:txBody>
      </p:sp>
      <p:sp>
        <p:nvSpPr>
          <p:cNvPr id="4" name="Slide Number Placeholder 3">
            <a:extLst>
              <a:ext uri="{FF2B5EF4-FFF2-40B4-BE49-F238E27FC236}">
                <a16:creationId xmlns:a16="http://schemas.microsoft.com/office/drawing/2014/main" id="{D18653A7-1715-422A-A094-9D9FCC09E73D}"/>
              </a:ext>
            </a:extLst>
          </p:cNvPr>
          <p:cNvSpPr>
            <a:spLocks noGrp="1"/>
          </p:cNvSpPr>
          <p:nvPr>
            <p:ph type="sldNum" sz="quarter" idx="12"/>
          </p:nvPr>
        </p:nvSpPr>
        <p:spPr/>
        <p:txBody>
          <a:bodyPr/>
          <a:lstStyle/>
          <a:p>
            <a:fld id="{350BA555-4BC7-4992-89C5-64DEDC60CC9E}" type="slidenum">
              <a:rPr lang="en-US" sz="1100" smtClean="0">
                <a:solidFill>
                  <a:schemeClr val="bg1"/>
                </a:solidFill>
              </a:rPr>
              <a:pPr/>
              <a:t>46</a:t>
            </a:fld>
            <a:endParaRPr lang="en-US" sz="1100" dirty="0">
              <a:solidFill>
                <a:schemeClr val="bg1"/>
              </a:solidFill>
            </a:endParaRPr>
          </a:p>
        </p:txBody>
      </p:sp>
    </p:spTree>
    <p:extLst>
      <p:ext uri="{BB962C8B-B14F-4D97-AF65-F5344CB8AC3E}">
        <p14:creationId xmlns:p14="http://schemas.microsoft.com/office/powerpoint/2010/main" val="179265265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4485C-B4A7-4131-B343-3A908624ACCA}"/>
              </a:ext>
            </a:extLst>
          </p:cNvPr>
          <p:cNvSpPr>
            <a:spLocks noGrp="1"/>
          </p:cNvSpPr>
          <p:nvPr>
            <p:ph type="title"/>
          </p:nvPr>
        </p:nvSpPr>
        <p:spPr/>
        <p:txBody>
          <a:bodyPr/>
          <a:lstStyle/>
          <a:p>
            <a:r>
              <a:rPr lang="en-US" dirty="0"/>
              <a:t>Question 7</a:t>
            </a:r>
          </a:p>
        </p:txBody>
      </p:sp>
      <p:sp>
        <p:nvSpPr>
          <p:cNvPr id="3" name="Content Placeholder 2">
            <a:extLst>
              <a:ext uri="{FF2B5EF4-FFF2-40B4-BE49-F238E27FC236}">
                <a16:creationId xmlns:a16="http://schemas.microsoft.com/office/drawing/2014/main" id="{F780140A-7785-4FED-BF65-79E7AAEFBFAC}"/>
              </a:ext>
            </a:extLst>
          </p:cNvPr>
          <p:cNvSpPr>
            <a:spLocks noGrp="1"/>
          </p:cNvSpPr>
          <p:nvPr>
            <p:ph idx="1"/>
          </p:nvPr>
        </p:nvSpPr>
        <p:spPr>
          <a:xfrm>
            <a:off x="838200" y="2319130"/>
            <a:ext cx="10515600" cy="3526528"/>
          </a:xfrm>
        </p:spPr>
        <p:txBody>
          <a:bodyPr>
            <a:normAutofit/>
          </a:bodyPr>
          <a:lstStyle/>
          <a:p>
            <a:endParaRPr lang="en-US" dirty="0"/>
          </a:p>
          <a:p>
            <a:pPr marL="0" indent="0" algn="l">
              <a:buNone/>
            </a:pPr>
            <a:r>
              <a:rPr lang="en-US" b="0" i="0" u="none" strike="noStrike" baseline="0" dirty="0">
                <a:solidFill>
                  <a:srgbClr val="262626"/>
                </a:solidFill>
              </a:rPr>
              <a:t>It is </a:t>
            </a:r>
            <a:r>
              <a:rPr lang="en-US" b="0" i="1" u="none" strike="noStrike" baseline="0" dirty="0">
                <a:solidFill>
                  <a:srgbClr val="262626"/>
                </a:solidFill>
              </a:rPr>
              <a:t>most </a:t>
            </a:r>
            <a:r>
              <a:rPr lang="en-US" b="0" i="0" u="none" strike="noStrike" baseline="0" dirty="0">
                <a:solidFill>
                  <a:srgbClr val="262626"/>
                </a:solidFill>
              </a:rPr>
              <a:t>accurate to say that verification:</a:t>
            </a:r>
          </a:p>
          <a:p>
            <a:pPr marL="0" indent="0" algn="l">
              <a:buNone/>
            </a:pPr>
            <a:r>
              <a:rPr lang="en-US" b="1" i="0" u="none" strike="noStrike" baseline="0" dirty="0">
                <a:solidFill>
                  <a:srgbClr val="262626"/>
                </a:solidFill>
              </a:rPr>
              <a:t>A. </a:t>
            </a:r>
            <a:r>
              <a:rPr lang="en-US" b="0" i="0" u="none" strike="noStrike" baseline="0" dirty="0">
                <a:solidFill>
                  <a:srgbClr val="262626"/>
                </a:solidFill>
              </a:rPr>
              <a:t>makes the claim of compliance more credible.</a:t>
            </a:r>
          </a:p>
          <a:p>
            <a:pPr marL="0" indent="0" algn="l">
              <a:buNone/>
            </a:pPr>
            <a:r>
              <a:rPr lang="en-US" b="1" i="0" u="none" strike="noStrike" baseline="0" dirty="0">
                <a:solidFill>
                  <a:srgbClr val="262626"/>
                </a:solidFill>
              </a:rPr>
              <a:t>B. </a:t>
            </a:r>
            <a:r>
              <a:rPr lang="en-US" b="0" i="0" u="none" strike="noStrike" baseline="0" dirty="0">
                <a:solidFill>
                  <a:srgbClr val="262626"/>
                </a:solidFill>
              </a:rPr>
              <a:t>certifies that the firm has adequate internal controls.</a:t>
            </a:r>
          </a:p>
          <a:p>
            <a:pPr marL="0" indent="0" algn="l">
              <a:buNone/>
            </a:pPr>
            <a:r>
              <a:rPr lang="en-US" b="1" i="0" u="none" strike="noStrike" baseline="0" dirty="0">
                <a:solidFill>
                  <a:srgbClr val="262626"/>
                </a:solidFill>
              </a:rPr>
              <a:t>C. </a:t>
            </a:r>
            <a:r>
              <a:rPr lang="en-US" b="0" i="0" u="none" strike="noStrike" baseline="0" dirty="0">
                <a:solidFill>
                  <a:srgbClr val="262626"/>
                </a:solidFill>
              </a:rPr>
              <a:t>ensures the accuracy of specific composite presentations</a:t>
            </a:r>
            <a:r>
              <a:rPr lang="en-US" sz="1800" b="0" i="0" u="none" strike="noStrike" baseline="0" dirty="0">
                <a:solidFill>
                  <a:srgbClr val="262626"/>
                </a:solidFill>
                <a:latin typeface="WarnockPro-Regular"/>
              </a:rPr>
              <a:t>.</a:t>
            </a:r>
            <a:endParaRPr lang="en-US" dirty="0"/>
          </a:p>
        </p:txBody>
      </p:sp>
      <p:sp>
        <p:nvSpPr>
          <p:cNvPr id="4" name="Slide Number Placeholder 3">
            <a:extLst>
              <a:ext uri="{FF2B5EF4-FFF2-40B4-BE49-F238E27FC236}">
                <a16:creationId xmlns:a16="http://schemas.microsoft.com/office/drawing/2014/main" id="{493B8E4A-0C52-4CB1-97A5-D534FCC741A0}"/>
              </a:ext>
            </a:extLst>
          </p:cNvPr>
          <p:cNvSpPr>
            <a:spLocks noGrp="1"/>
          </p:cNvSpPr>
          <p:nvPr>
            <p:ph type="sldNum" sz="quarter" idx="12"/>
          </p:nvPr>
        </p:nvSpPr>
        <p:spPr/>
        <p:txBody>
          <a:bodyPr/>
          <a:lstStyle/>
          <a:p>
            <a:fld id="{350BA555-4BC7-4992-89C5-64DEDC60CC9E}" type="slidenum">
              <a:rPr lang="en-US" sz="1100" smtClean="0">
                <a:solidFill>
                  <a:schemeClr val="bg1"/>
                </a:solidFill>
              </a:rPr>
              <a:pPr/>
              <a:t>47</a:t>
            </a:fld>
            <a:endParaRPr lang="en-US" sz="1100" dirty="0">
              <a:solidFill>
                <a:schemeClr val="bg1"/>
              </a:solidFill>
            </a:endParaRPr>
          </a:p>
        </p:txBody>
      </p:sp>
    </p:spTree>
    <p:extLst>
      <p:ext uri="{BB962C8B-B14F-4D97-AF65-F5344CB8AC3E}">
        <p14:creationId xmlns:p14="http://schemas.microsoft.com/office/powerpoint/2010/main" val="379355054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F9541-F235-4D2B-A3E7-1B7358DF1F48}"/>
              </a:ext>
            </a:extLst>
          </p:cNvPr>
          <p:cNvSpPr>
            <a:spLocks noGrp="1"/>
          </p:cNvSpPr>
          <p:nvPr>
            <p:ph type="title"/>
          </p:nvPr>
        </p:nvSpPr>
        <p:spPr/>
        <p:txBody>
          <a:bodyPr>
            <a:normAutofit/>
          </a:bodyPr>
          <a:lstStyle/>
          <a:p>
            <a:pPr lvl="2" algn="l" defTabSz="457200" rtl="0">
              <a:spcBef>
                <a:spcPct val="0"/>
              </a:spcBef>
              <a:buClr>
                <a:srgbClr val="2F6363"/>
              </a:buClr>
            </a:pPr>
            <a:r>
              <a:rPr lang="en-US" sz="2800" kern="1200" cap="all" dirty="0">
                <a:solidFill>
                  <a:srgbClr val="000000"/>
                </a:solidFill>
                <a:latin typeface="Gill Sans MT" panose="020B0502020104020203" pitchFamily="34" charset="0"/>
                <a:ea typeface="+mj-ea"/>
                <a:cs typeface="+mj-cs"/>
              </a:rPr>
              <a:t>Summary / Exam strategy</a:t>
            </a:r>
          </a:p>
        </p:txBody>
      </p:sp>
      <p:sp>
        <p:nvSpPr>
          <p:cNvPr id="3" name="Content Placeholder 2">
            <a:extLst>
              <a:ext uri="{FF2B5EF4-FFF2-40B4-BE49-F238E27FC236}">
                <a16:creationId xmlns:a16="http://schemas.microsoft.com/office/drawing/2014/main" id="{E9AF85F1-0D32-4836-90F7-E57260407717}"/>
              </a:ext>
            </a:extLst>
          </p:cNvPr>
          <p:cNvSpPr>
            <a:spLocks noGrp="1"/>
          </p:cNvSpPr>
          <p:nvPr>
            <p:ph idx="1"/>
          </p:nvPr>
        </p:nvSpPr>
        <p:spPr>
          <a:xfrm>
            <a:off x="838200" y="2319130"/>
            <a:ext cx="10515600" cy="3791738"/>
          </a:xfrm>
        </p:spPr>
        <p:txBody>
          <a:bodyPr>
            <a:noAutofit/>
          </a:bodyPr>
          <a:lstStyle/>
          <a:p>
            <a:pPr marL="324000" lvl="1" indent="0">
              <a:buNone/>
            </a:pPr>
            <a:r>
              <a:rPr lang="en-US" sz="2000" dirty="0">
                <a:latin typeface="Century Gothic" panose="020B0502020202020204"/>
              </a:rPr>
              <a:t>Understand themes:</a:t>
            </a:r>
          </a:p>
          <a:p>
            <a:pPr marL="324000" lvl="1" indent="0">
              <a:buNone/>
            </a:pPr>
            <a:endParaRPr lang="en-US" sz="2000" dirty="0">
              <a:latin typeface="Century Gothic" panose="020B0502020202020204"/>
            </a:endParaRPr>
          </a:p>
          <a:p>
            <a:pPr lvl="1"/>
            <a:r>
              <a:rPr lang="en-US" sz="2000" dirty="0">
                <a:latin typeface="Century Gothic" panose="020B0502020202020204"/>
              </a:rPr>
              <a:t>Fair and full disclosure, requires </a:t>
            </a:r>
            <a:r>
              <a:rPr lang="en-US" sz="2000" b="1" dirty="0">
                <a:latin typeface="Century Gothic" panose="020B0502020202020204"/>
              </a:rPr>
              <a:t>ethical </a:t>
            </a:r>
            <a:r>
              <a:rPr lang="en-US" sz="2000" dirty="0">
                <a:latin typeface="Century Gothic" panose="020B0502020202020204"/>
              </a:rPr>
              <a:t>application, not technical compliance</a:t>
            </a:r>
          </a:p>
          <a:p>
            <a:pPr lvl="1"/>
            <a:r>
              <a:rPr lang="en-US" sz="2000" dirty="0">
                <a:latin typeface="Century Gothic" panose="020B0502020202020204"/>
              </a:rPr>
              <a:t>Consistent application - Only make changes on a go forward basis: no historical changes, except in the case of an error needing correction</a:t>
            </a:r>
          </a:p>
          <a:p>
            <a:pPr lvl="1"/>
            <a:r>
              <a:rPr lang="en-US" sz="2000" dirty="0">
                <a:latin typeface="Century Gothic" panose="020B0502020202020204"/>
              </a:rPr>
              <a:t>When standards change, they often recommend but never require, historical adoption</a:t>
            </a:r>
          </a:p>
          <a:p>
            <a:pPr lvl="1"/>
            <a:r>
              <a:rPr lang="en-US" sz="2000" dirty="0">
                <a:latin typeface="Century Gothic" panose="020B0502020202020204"/>
              </a:rPr>
              <a:t>Gross of fees returns are only reduced by transaction costs; the only difference between gross and net returns is the investment management fee, including performance based fees: anything else must be disclosed</a:t>
            </a:r>
          </a:p>
        </p:txBody>
      </p:sp>
      <p:sp>
        <p:nvSpPr>
          <p:cNvPr id="5" name="Slide Number Placeholder 4">
            <a:extLst>
              <a:ext uri="{FF2B5EF4-FFF2-40B4-BE49-F238E27FC236}">
                <a16:creationId xmlns:a16="http://schemas.microsoft.com/office/drawing/2014/main" id="{8B16DAD0-8F21-4FAA-BD61-89AEEB71DF05}"/>
              </a:ext>
            </a:extLst>
          </p:cNvPr>
          <p:cNvSpPr>
            <a:spLocks noGrp="1"/>
          </p:cNvSpPr>
          <p:nvPr>
            <p:ph type="sldNum" sz="quarter" idx="12"/>
          </p:nvPr>
        </p:nvSpPr>
        <p:spPr/>
        <p:txBody>
          <a:bodyPr/>
          <a:lstStyle/>
          <a:p>
            <a:fld id="{350BA555-4BC7-4992-89C5-64DEDC60CC9E}" type="slidenum">
              <a:rPr lang="en-US" smtClean="0">
                <a:solidFill>
                  <a:schemeClr val="bg1"/>
                </a:solidFill>
              </a:rPr>
              <a:pPr/>
              <a:t>48</a:t>
            </a:fld>
            <a:endParaRPr lang="en-US" dirty="0">
              <a:solidFill>
                <a:schemeClr val="bg1"/>
              </a:solidFill>
            </a:endParaRPr>
          </a:p>
        </p:txBody>
      </p:sp>
    </p:spTree>
    <p:extLst>
      <p:ext uri="{BB962C8B-B14F-4D97-AF65-F5344CB8AC3E}">
        <p14:creationId xmlns:p14="http://schemas.microsoft.com/office/powerpoint/2010/main" val="154343078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E11A5-6E74-484B-96E6-486E4A484698}"/>
              </a:ext>
            </a:extLst>
          </p:cNvPr>
          <p:cNvSpPr>
            <a:spLocks noGrp="1"/>
          </p:cNvSpPr>
          <p:nvPr>
            <p:ph type="title"/>
          </p:nvPr>
        </p:nvSpPr>
        <p:spPr/>
        <p:txBody>
          <a:bodyPr>
            <a:normAutofit/>
          </a:bodyPr>
          <a:lstStyle/>
          <a:p>
            <a:r>
              <a:rPr lang="en-US" dirty="0"/>
              <a:t>Summary / Exam strategy</a:t>
            </a:r>
            <a:br>
              <a:rPr lang="en-US" dirty="0"/>
            </a:br>
            <a:endParaRPr lang="en-US" dirty="0"/>
          </a:p>
        </p:txBody>
      </p:sp>
      <p:sp>
        <p:nvSpPr>
          <p:cNvPr id="3" name="Content Placeholder 2">
            <a:extLst>
              <a:ext uri="{FF2B5EF4-FFF2-40B4-BE49-F238E27FC236}">
                <a16:creationId xmlns:a16="http://schemas.microsoft.com/office/drawing/2014/main" id="{934917BA-4FD9-4DF8-9469-C39E917D0252}"/>
              </a:ext>
            </a:extLst>
          </p:cNvPr>
          <p:cNvSpPr>
            <a:spLocks noGrp="1"/>
          </p:cNvSpPr>
          <p:nvPr>
            <p:ph idx="1"/>
          </p:nvPr>
        </p:nvSpPr>
        <p:spPr>
          <a:xfrm>
            <a:off x="838200" y="2319130"/>
            <a:ext cx="10515600" cy="3526528"/>
          </a:xfrm>
        </p:spPr>
        <p:txBody>
          <a:bodyPr/>
          <a:lstStyle/>
          <a:p>
            <a:pPr marL="324000" lvl="1" indent="0">
              <a:buNone/>
            </a:pPr>
            <a:r>
              <a:rPr lang="en-US" sz="2000" dirty="0">
                <a:latin typeface="Century Gothic" panose="020B0502020202020204"/>
              </a:rPr>
              <a:t>Common </a:t>
            </a:r>
            <a:r>
              <a:rPr lang="en-US" sz="2000" u="sng" dirty="0">
                <a:latin typeface="Century Gothic" panose="020B0502020202020204"/>
              </a:rPr>
              <a:t>sources of confusion</a:t>
            </a:r>
            <a:r>
              <a:rPr lang="en-US" sz="2000" dirty="0">
                <a:latin typeface="Century Gothic" panose="020B0502020202020204"/>
              </a:rPr>
              <a:t> that make for good test questions about claiming GIPS compliance:</a:t>
            </a:r>
          </a:p>
          <a:p>
            <a:pPr marL="324000" lvl="1" indent="0">
              <a:buNone/>
            </a:pPr>
            <a:endParaRPr lang="en-US" sz="2000" dirty="0">
              <a:latin typeface="Century Gothic" panose="020B0502020202020204"/>
            </a:endParaRPr>
          </a:p>
          <a:p>
            <a:pPr lvl="2" indent="-342900" defTabSz="914400">
              <a:buClr>
                <a:srgbClr val="FF0000"/>
              </a:buClr>
              <a:buFont typeface="Century Gothic" panose="020B0502020202020204" pitchFamily="34" charset="0"/>
              <a:buChar char="×"/>
            </a:pPr>
            <a:r>
              <a:rPr lang="en-US" dirty="0">
                <a:latin typeface="Century Gothic" panose="020B0502020202020204"/>
              </a:rPr>
              <a:t>The claim of compliance or verification </a:t>
            </a:r>
            <a:r>
              <a:rPr lang="en-US" u="sng" dirty="0">
                <a:latin typeface="Century Gothic" panose="020B0502020202020204"/>
              </a:rPr>
              <a:t>pertains to a composite</a:t>
            </a:r>
          </a:p>
          <a:p>
            <a:pPr lvl="2" indent="-342900" defTabSz="914400">
              <a:buClr>
                <a:srgbClr val="FF0000"/>
              </a:buClr>
              <a:buFont typeface="Century Gothic" panose="020B0502020202020204" pitchFamily="34" charset="0"/>
              <a:buChar char="×"/>
            </a:pPr>
            <a:r>
              <a:rPr lang="en-US" dirty="0">
                <a:latin typeface="Century Gothic" panose="020B0502020202020204"/>
              </a:rPr>
              <a:t>Being compliant Is the same thing as getting verified</a:t>
            </a:r>
          </a:p>
          <a:p>
            <a:pPr lvl="3" indent="-342900" defTabSz="914400"/>
            <a:r>
              <a:rPr lang="en-US" sz="2000" dirty="0">
                <a:latin typeface="Century Gothic" panose="020B0502020202020204"/>
              </a:rPr>
              <a:t>Being Compliant with GIPS ≠ Getting Verified</a:t>
            </a:r>
          </a:p>
          <a:p>
            <a:pPr lvl="2" indent="-342900" defTabSz="914400">
              <a:buClr>
                <a:srgbClr val="FF0000"/>
              </a:buClr>
              <a:buFont typeface="Century Gothic" panose="020B0502020202020204" pitchFamily="34" charset="0"/>
              <a:buChar char="×"/>
            </a:pPr>
            <a:r>
              <a:rPr lang="en-US" dirty="0">
                <a:latin typeface="Century Gothic" panose="020B0502020202020204"/>
              </a:rPr>
              <a:t>Firms can be compliant by using accounting systems that can calculate GIPS compliant performance</a:t>
            </a:r>
          </a:p>
          <a:p>
            <a:pPr lvl="2" indent="-342900" defTabSz="914400">
              <a:buClr>
                <a:srgbClr val="FF0000"/>
              </a:buClr>
              <a:buFont typeface="Century Gothic" panose="020B0502020202020204" pitchFamily="34" charset="0"/>
              <a:buChar char="×"/>
            </a:pPr>
            <a:r>
              <a:rPr lang="en-US" dirty="0">
                <a:latin typeface="Century Gothic" panose="020B0502020202020204"/>
              </a:rPr>
              <a:t>Software vendors, consultants or other advisory only financial organizations can follow GIPS best practices</a:t>
            </a:r>
          </a:p>
          <a:p>
            <a:endParaRPr lang="en-US" dirty="0"/>
          </a:p>
        </p:txBody>
      </p:sp>
      <p:sp>
        <p:nvSpPr>
          <p:cNvPr id="4" name="Slide Number Placeholder 3">
            <a:extLst>
              <a:ext uri="{FF2B5EF4-FFF2-40B4-BE49-F238E27FC236}">
                <a16:creationId xmlns:a16="http://schemas.microsoft.com/office/drawing/2014/main" id="{3D3E3966-2F30-46E9-B46E-4C99DCF35C03}"/>
              </a:ext>
            </a:extLst>
          </p:cNvPr>
          <p:cNvSpPr>
            <a:spLocks noGrp="1"/>
          </p:cNvSpPr>
          <p:nvPr>
            <p:ph type="sldNum" sz="quarter" idx="12"/>
          </p:nvPr>
        </p:nvSpPr>
        <p:spPr/>
        <p:txBody>
          <a:bodyPr/>
          <a:lstStyle/>
          <a:p>
            <a:fld id="{350BA555-4BC7-4992-89C5-64DEDC60CC9E}" type="slidenum">
              <a:rPr lang="en-US" smtClean="0">
                <a:solidFill>
                  <a:schemeClr val="bg1"/>
                </a:solidFill>
              </a:rPr>
              <a:pPr/>
              <a:t>49</a:t>
            </a:fld>
            <a:endParaRPr lang="en-US" dirty="0">
              <a:solidFill>
                <a:schemeClr val="bg1"/>
              </a:solidFill>
            </a:endParaRPr>
          </a:p>
        </p:txBody>
      </p:sp>
    </p:spTree>
    <p:extLst>
      <p:ext uri="{BB962C8B-B14F-4D97-AF65-F5344CB8AC3E}">
        <p14:creationId xmlns:p14="http://schemas.microsoft.com/office/powerpoint/2010/main" val="11414933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2EF51-9033-4F85-8B60-106D62226DEF}"/>
              </a:ext>
            </a:extLst>
          </p:cNvPr>
          <p:cNvSpPr>
            <a:spLocks noGrp="1"/>
          </p:cNvSpPr>
          <p:nvPr>
            <p:ph type="title"/>
          </p:nvPr>
        </p:nvSpPr>
        <p:spPr>
          <a:xfrm>
            <a:off x="838200" y="1035824"/>
            <a:ext cx="10515600" cy="974863"/>
          </a:xfrm>
        </p:spPr>
        <p:txBody>
          <a:bodyPr>
            <a:normAutofit/>
          </a:bodyPr>
          <a:lstStyle/>
          <a:p>
            <a:r>
              <a:rPr lang="en-US" sz="2800" cap="all" dirty="0">
                <a:latin typeface="Gill Sans MT" panose="020B0502020104020203" pitchFamily="34" charset="0"/>
              </a:rPr>
              <a:t>Scope</a:t>
            </a:r>
          </a:p>
        </p:txBody>
      </p:sp>
      <p:sp>
        <p:nvSpPr>
          <p:cNvPr id="3" name="Content Placeholder 2">
            <a:extLst>
              <a:ext uri="{FF2B5EF4-FFF2-40B4-BE49-F238E27FC236}">
                <a16:creationId xmlns:a16="http://schemas.microsoft.com/office/drawing/2014/main" id="{08E3D3A9-7E2E-4151-B2E7-69237181DCD5}"/>
              </a:ext>
            </a:extLst>
          </p:cNvPr>
          <p:cNvSpPr>
            <a:spLocks noGrp="1"/>
          </p:cNvSpPr>
          <p:nvPr>
            <p:ph idx="1"/>
          </p:nvPr>
        </p:nvSpPr>
        <p:spPr>
          <a:xfrm>
            <a:off x="838200" y="1884555"/>
            <a:ext cx="10681010" cy="4270917"/>
          </a:xfrm>
        </p:spPr>
        <p:txBody>
          <a:bodyPr>
            <a:normAutofit fontScale="70000" lnSpcReduction="20000"/>
          </a:bodyPr>
          <a:lstStyle/>
          <a:p>
            <a:pPr marL="95400">
              <a:lnSpc>
                <a:spcPct val="110000"/>
              </a:lnSpc>
              <a:spcBef>
                <a:spcPts val="0"/>
              </a:spcBef>
            </a:pPr>
            <a:r>
              <a:rPr lang="en-US" sz="3000" dirty="0">
                <a:solidFill>
                  <a:srgbClr val="000000"/>
                </a:solidFill>
                <a:latin typeface="Century Gothic" panose="020B0502020202020204"/>
              </a:rPr>
              <a:t>Voluntary</a:t>
            </a:r>
            <a:r>
              <a:rPr lang="en-US" sz="3000" b="1" i="1" dirty="0">
                <a:solidFill>
                  <a:srgbClr val="000000"/>
                </a:solidFill>
                <a:latin typeface="Century Gothic" panose="020B0502020202020204"/>
              </a:rPr>
              <a:t>, ethical* </a:t>
            </a:r>
            <a:r>
              <a:rPr lang="en-US" sz="3000" dirty="0">
                <a:solidFill>
                  <a:srgbClr val="000000"/>
                </a:solidFill>
                <a:latin typeface="Century Gothic" panose="020B0502020202020204"/>
              </a:rPr>
              <a:t>rules governing firms, asset owners and verifiers, and include </a:t>
            </a:r>
          </a:p>
          <a:p>
            <a:pPr marL="0" indent="0">
              <a:lnSpc>
                <a:spcPct val="110000"/>
              </a:lnSpc>
              <a:spcBef>
                <a:spcPts val="0"/>
              </a:spcBef>
              <a:buNone/>
            </a:pPr>
            <a:r>
              <a:rPr lang="en-US" sz="3000" dirty="0">
                <a:solidFill>
                  <a:srgbClr val="000000"/>
                </a:solidFill>
                <a:latin typeface="Century Gothic" panose="020B0502020202020204"/>
              </a:rPr>
              <a:t>     </a:t>
            </a:r>
            <a:r>
              <a:rPr lang="en-US" sz="3000" b="1" i="1" dirty="0">
                <a:solidFill>
                  <a:srgbClr val="000000"/>
                </a:solidFill>
                <a:latin typeface="Century Gothic" panose="020B0502020202020204"/>
              </a:rPr>
              <a:t>requirements</a:t>
            </a:r>
            <a:r>
              <a:rPr lang="en-US" sz="3000" dirty="0">
                <a:solidFill>
                  <a:srgbClr val="000000"/>
                </a:solidFill>
                <a:latin typeface="Century Gothic" panose="020B0502020202020204"/>
              </a:rPr>
              <a:t> and </a:t>
            </a:r>
            <a:r>
              <a:rPr lang="en-US" sz="3000" b="1" i="1" dirty="0">
                <a:solidFill>
                  <a:srgbClr val="000000"/>
                </a:solidFill>
                <a:latin typeface="Century Gothic" panose="020B0502020202020204"/>
              </a:rPr>
              <a:t>recommendations</a:t>
            </a:r>
          </a:p>
          <a:p>
            <a:pPr marL="95400">
              <a:lnSpc>
                <a:spcPct val="110000"/>
              </a:lnSpc>
            </a:pPr>
            <a:r>
              <a:rPr lang="en-US" sz="3000" dirty="0">
                <a:solidFill>
                  <a:srgbClr val="000000"/>
                </a:solidFill>
                <a:latin typeface="Century Gothic" panose="020B0502020202020204"/>
              </a:rPr>
              <a:t>For Firms: </a:t>
            </a:r>
          </a:p>
          <a:p>
            <a:pPr marL="858600" lvl="2">
              <a:lnSpc>
                <a:spcPct val="110000"/>
              </a:lnSpc>
            </a:pPr>
            <a:r>
              <a:rPr lang="en-US" sz="2900" dirty="0">
                <a:solidFill>
                  <a:srgbClr val="000000"/>
                </a:solidFill>
                <a:latin typeface="Century Gothic" panose="020B0502020202020204"/>
              </a:rPr>
              <a:t>Fundamentals of compliance</a:t>
            </a:r>
          </a:p>
          <a:p>
            <a:pPr marL="858600" lvl="2">
              <a:lnSpc>
                <a:spcPct val="110000"/>
              </a:lnSpc>
            </a:pPr>
            <a:r>
              <a:rPr lang="en-US" sz="2900" dirty="0">
                <a:solidFill>
                  <a:srgbClr val="000000"/>
                </a:solidFill>
                <a:latin typeface="Century Gothic" panose="020B0502020202020204"/>
              </a:rPr>
              <a:t>Input data and calculation methodology</a:t>
            </a:r>
          </a:p>
          <a:p>
            <a:pPr marL="858600" lvl="2">
              <a:lnSpc>
                <a:spcPct val="110000"/>
              </a:lnSpc>
            </a:pPr>
            <a:r>
              <a:rPr lang="en-US" sz="2900" dirty="0">
                <a:solidFill>
                  <a:srgbClr val="000000"/>
                </a:solidFill>
                <a:latin typeface="Century Gothic" panose="020B0502020202020204"/>
              </a:rPr>
              <a:t>Composite and Pooled Fund Maintenance</a:t>
            </a:r>
          </a:p>
          <a:p>
            <a:pPr marL="858600" lvl="2">
              <a:lnSpc>
                <a:spcPct val="110000"/>
              </a:lnSpc>
            </a:pPr>
            <a:r>
              <a:rPr lang="en-US" sz="2900" dirty="0">
                <a:solidFill>
                  <a:srgbClr val="000000"/>
                </a:solidFill>
                <a:latin typeface="Century Gothic" panose="020B0502020202020204"/>
              </a:rPr>
              <a:t>GIPS Reports:</a:t>
            </a:r>
          </a:p>
          <a:p>
            <a:pPr marL="1315800" lvl="3">
              <a:lnSpc>
                <a:spcPct val="110000"/>
              </a:lnSpc>
            </a:pPr>
            <a:r>
              <a:rPr lang="en-US" sz="2900" dirty="0">
                <a:solidFill>
                  <a:srgbClr val="000000"/>
                </a:solidFill>
                <a:latin typeface="Century Gothic" panose="020B0502020202020204"/>
              </a:rPr>
              <a:t>TWR Composite </a:t>
            </a:r>
          </a:p>
          <a:p>
            <a:pPr marL="1315800" lvl="3">
              <a:lnSpc>
                <a:spcPct val="110000"/>
              </a:lnSpc>
            </a:pPr>
            <a:r>
              <a:rPr lang="en-US" sz="2900" dirty="0">
                <a:solidFill>
                  <a:srgbClr val="000000"/>
                </a:solidFill>
                <a:latin typeface="Century Gothic" panose="020B0502020202020204"/>
              </a:rPr>
              <a:t>MWR Composite</a:t>
            </a:r>
          </a:p>
          <a:p>
            <a:pPr marL="1315800" lvl="3">
              <a:lnSpc>
                <a:spcPct val="110000"/>
              </a:lnSpc>
            </a:pPr>
            <a:r>
              <a:rPr lang="en-US" sz="2900" dirty="0">
                <a:solidFill>
                  <a:srgbClr val="000000"/>
                </a:solidFill>
                <a:latin typeface="Century Gothic" panose="020B0502020202020204"/>
              </a:rPr>
              <a:t>TWR Pooled Fund</a:t>
            </a:r>
          </a:p>
          <a:p>
            <a:pPr marL="1315800" lvl="3">
              <a:lnSpc>
                <a:spcPct val="110000"/>
              </a:lnSpc>
            </a:pPr>
            <a:r>
              <a:rPr lang="en-US" sz="2900" dirty="0">
                <a:solidFill>
                  <a:srgbClr val="000000"/>
                </a:solidFill>
                <a:latin typeface="Century Gothic" panose="020B0502020202020204"/>
              </a:rPr>
              <a:t>MWR Pooled Fund</a:t>
            </a:r>
          </a:p>
          <a:p>
            <a:pPr marL="858600" lvl="2">
              <a:lnSpc>
                <a:spcPct val="110000"/>
              </a:lnSpc>
            </a:pPr>
            <a:r>
              <a:rPr lang="en-US" sz="2900" dirty="0">
                <a:solidFill>
                  <a:srgbClr val="000000"/>
                </a:solidFill>
                <a:latin typeface="Century Gothic" panose="020B0502020202020204"/>
              </a:rPr>
              <a:t>GIPS Advertising Guidelines</a:t>
            </a:r>
          </a:p>
          <a:p>
            <a:pPr marL="1315800" lvl="3">
              <a:lnSpc>
                <a:spcPct val="110000"/>
              </a:lnSpc>
            </a:pPr>
            <a:endParaRPr lang="en-US" sz="2000" dirty="0">
              <a:solidFill>
                <a:srgbClr val="000000"/>
              </a:solidFill>
              <a:latin typeface="Century Gothic" panose="020B0502020202020204"/>
            </a:endParaRPr>
          </a:p>
          <a:p>
            <a:pPr marL="1315800" lvl="3">
              <a:lnSpc>
                <a:spcPct val="110000"/>
              </a:lnSpc>
            </a:pPr>
            <a:endParaRPr lang="en-US" sz="2200" dirty="0">
              <a:solidFill>
                <a:srgbClr val="000000"/>
              </a:solidFill>
              <a:latin typeface="Century Gothic" panose="020B0502020202020204"/>
            </a:endParaRPr>
          </a:p>
          <a:p>
            <a:pPr marL="858600" lvl="2">
              <a:lnSpc>
                <a:spcPct val="110000"/>
              </a:lnSpc>
            </a:pPr>
            <a:endParaRPr lang="en-US" sz="2400" dirty="0">
              <a:solidFill>
                <a:srgbClr val="000000"/>
              </a:solidFill>
              <a:latin typeface="Century Gothic" panose="020B0502020202020204"/>
            </a:endParaRPr>
          </a:p>
          <a:p>
            <a:endParaRPr lang="en-US" dirty="0"/>
          </a:p>
        </p:txBody>
      </p:sp>
      <p:sp>
        <p:nvSpPr>
          <p:cNvPr id="4" name="Slide Number Placeholder 3">
            <a:extLst>
              <a:ext uri="{FF2B5EF4-FFF2-40B4-BE49-F238E27FC236}">
                <a16:creationId xmlns:a16="http://schemas.microsoft.com/office/drawing/2014/main" id="{110015BA-863B-48FA-9B5E-56E49129AD73}"/>
              </a:ext>
            </a:extLst>
          </p:cNvPr>
          <p:cNvSpPr>
            <a:spLocks noGrp="1"/>
          </p:cNvSpPr>
          <p:nvPr>
            <p:ph type="sldNum" sz="quarter" idx="12"/>
          </p:nvPr>
        </p:nvSpPr>
        <p:spPr/>
        <p:txBody>
          <a:bodyPr/>
          <a:lstStyle/>
          <a:p>
            <a:fld id="{BFAEA426-E1FD-4330-9CDE-9508A62DC627}" type="slidenum">
              <a:rPr lang="en-US" sz="1100" smtClean="0">
                <a:solidFill>
                  <a:schemeClr val="bg1"/>
                </a:solidFill>
                <a:latin typeface="Century Gothic" panose="020B0502020202020204" pitchFamily="34" charset="0"/>
              </a:rPr>
              <a:t>5</a:t>
            </a:fld>
            <a:endParaRPr lang="en-US" sz="1100" dirty="0">
              <a:solidFill>
                <a:schemeClr val="bg1"/>
              </a:solidFill>
              <a:latin typeface="Century Gothic" panose="020B0502020202020204" pitchFamily="34" charset="0"/>
            </a:endParaRPr>
          </a:p>
        </p:txBody>
      </p:sp>
      <p:sp>
        <p:nvSpPr>
          <p:cNvPr id="5" name="Text Placeholder 4">
            <a:extLst>
              <a:ext uri="{FF2B5EF4-FFF2-40B4-BE49-F238E27FC236}">
                <a16:creationId xmlns:a16="http://schemas.microsoft.com/office/drawing/2014/main" id="{90BBFADE-4C2C-4B07-88B6-4B5E98EC3E8F}"/>
              </a:ext>
            </a:extLst>
          </p:cNvPr>
          <p:cNvSpPr>
            <a:spLocks noGrp="1"/>
          </p:cNvSpPr>
          <p:nvPr>
            <p:ph type="body" sz="quarter" idx="4294967295"/>
          </p:nvPr>
        </p:nvSpPr>
        <p:spPr>
          <a:xfrm>
            <a:off x="0" y="6502400"/>
            <a:ext cx="10515600" cy="355600"/>
          </a:xfrm>
        </p:spPr>
        <p:txBody>
          <a:bodyPr>
            <a:normAutofit fontScale="40000" lnSpcReduction="20000"/>
          </a:bodyPr>
          <a:lstStyle/>
          <a:p>
            <a:pPr marL="0" indent="0">
              <a:buNone/>
            </a:pPr>
            <a:r>
              <a:rPr lang="en-US" dirty="0">
                <a:solidFill>
                  <a:schemeClr val="bg1"/>
                </a:solidFill>
                <a:latin typeface="Century Gothic" panose="020B0502020202020204" pitchFamily="34" charset="0"/>
              </a:rPr>
              <a:t>   Discuss the objectives </a:t>
            </a:r>
            <a:r>
              <a:rPr lang="en-US" b="1" dirty="0">
                <a:solidFill>
                  <a:schemeClr val="bg1"/>
                </a:solidFill>
                <a:latin typeface="Century Gothic" panose="020B0502020202020204" pitchFamily="34" charset="0"/>
              </a:rPr>
              <a:t>and scope </a:t>
            </a:r>
            <a:r>
              <a:rPr lang="en-US" dirty="0">
                <a:solidFill>
                  <a:schemeClr val="bg1"/>
                </a:solidFill>
                <a:latin typeface="Century Gothic" panose="020B0502020202020204" pitchFamily="34" charset="0"/>
              </a:rPr>
              <a:t>of the GIPS standards and their benefits to prospective clients and investors, as well as investment managers.</a:t>
            </a:r>
          </a:p>
        </p:txBody>
      </p:sp>
      <p:pic>
        <p:nvPicPr>
          <p:cNvPr id="6" name="Picture 5">
            <a:extLst>
              <a:ext uri="{FF2B5EF4-FFF2-40B4-BE49-F238E27FC236}">
                <a16:creationId xmlns:a16="http://schemas.microsoft.com/office/drawing/2014/main" id="{938B6701-96F1-08CA-30FF-4901FF22A104}"/>
              </a:ext>
            </a:extLst>
          </p:cNvPr>
          <p:cNvPicPr/>
          <p:nvPr/>
        </p:nvPicPr>
        <p:blipFill>
          <a:blip r:embed="rId3">
            <a:extLst>
              <a:ext uri="{28A0092B-C50C-407E-A947-70E740481C1C}">
                <a14:useLocalDpi xmlns:a14="http://schemas.microsoft.com/office/drawing/2010/main" val="0"/>
              </a:ext>
            </a:extLst>
          </a:blip>
          <a:stretch>
            <a:fillRect/>
          </a:stretch>
        </p:blipFill>
        <p:spPr>
          <a:xfrm>
            <a:off x="118173" y="4156635"/>
            <a:ext cx="1440053" cy="1693967"/>
          </a:xfrm>
          <a:prstGeom prst="rect">
            <a:avLst/>
          </a:prstGeom>
        </p:spPr>
      </p:pic>
      <p:pic>
        <p:nvPicPr>
          <p:cNvPr id="8" name="Picture 7">
            <a:extLst>
              <a:ext uri="{FF2B5EF4-FFF2-40B4-BE49-F238E27FC236}">
                <a16:creationId xmlns:a16="http://schemas.microsoft.com/office/drawing/2014/main" id="{2D036808-E110-38E1-24ED-D1124E7D9F1E}"/>
              </a:ext>
            </a:extLst>
          </p:cNvPr>
          <p:cNvPicPr>
            <a:picLocks noChangeAspect="1"/>
          </p:cNvPicPr>
          <p:nvPr/>
        </p:nvPicPr>
        <p:blipFill>
          <a:blip r:embed="rId4"/>
          <a:stretch>
            <a:fillRect/>
          </a:stretch>
        </p:blipFill>
        <p:spPr>
          <a:xfrm>
            <a:off x="7378757" y="2662485"/>
            <a:ext cx="1710380" cy="1919281"/>
          </a:xfrm>
          <a:prstGeom prst="rect">
            <a:avLst/>
          </a:prstGeom>
        </p:spPr>
      </p:pic>
    </p:spTree>
    <p:extLst>
      <p:ext uri="{BB962C8B-B14F-4D97-AF65-F5344CB8AC3E}">
        <p14:creationId xmlns:p14="http://schemas.microsoft.com/office/powerpoint/2010/main" val="3023743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F5262-7432-4F79-92CF-B08B092F736C}"/>
              </a:ext>
            </a:extLst>
          </p:cNvPr>
          <p:cNvSpPr>
            <a:spLocks noGrp="1"/>
          </p:cNvSpPr>
          <p:nvPr>
            <p:ph type="title"/>
          </p:nvPr>
        </p:nvSpPr>
        <p:spPr/>
        <p:txBody>
          <a:bodyPr/>
          <a:lstStyle/>
          <a:p>
            <a:r>
              <a:rPr lang="en-US" dirty="0"/>
              <a:t>Summary / Exam strategy</a:t>
            </a:r>
          </a:p>
        </p:txBody>
      </p:sp>
      <p:sp>
        <p:nvSpPr>
          <p:cNvPr id="3" name="Content Placeholder 2">
            <a:extLst>
              <a:ext uri="{FF2B5EF4-FFF2-40B4-BE49-F238E27FC236}">
                <a16:creationId xmlns:a16="http://schemas.microsoft.com/office/drawing/2014/main" id="{9A70A890-6A22-4428-BB97-194BC0C9E7F6}"/>
              </a:ext>
            </a:extLst>
          </p:cNvPr>
          <p:cNvSpPr>
            <a:spLocks noGrp="1"/>
          </p:cNvSpPr>
          <p:nvPr>
            <p:ph idx="1"/>
          </p:nvPr>
        </p:nvSpPr>
        <p:spPr/>
        <p:txBody>
          <a:bodyPr/>
          <a:lstStyle/>
          <a:p>
            <a:pPr marL="266850" lvl="1" indent="0" defTabSz="914400">
              <a:buNone/>
            </a:pPr>
            <a:r>
              <a:rPr lang="en-US" sz="2900" dirty="0">
                <a:latin typeface="Century Gothic" panose="020B0502020202020204"/>
              </a:rPr>
              <a:t>3 POINT FOLLOW-UP STRATEGY (Suggestion)</a:t>
            </a:r>
          </a:p>
          <a:p>
            <a:pPr marL="1030050" lvl="2" indent="-457200" defTabSz="914400">
              <a:lnSpc>
                <a:spcPct val="120000"/>
              </a:lnSpc>
              <a:spcAft>
                <a:spcPts val="0"/>
              </a:spcAft>
            </a:pPr>
            <a:r>
              <a:rPr lang="en-US" sz="2900" dirty="0">
                <a:latin typeface="Century Gothic" panose="020B0502020202020204"/>
              </a:rPr>
              <a:t>Focus on the Fundamentals</a:t>
            </a:r>
          </a:p>
          <a:p>
            <a:pPr marL="1030050" lvl="2" indent="-457200" defTabSz="914400">
              <a:lnSpc>
                <a:spcPct val="120000"/>
              </a:lnSpc>
              <a:spcAft>
                <a:spcPts val="0"/>
              </a:spcAft>
            </a:pPr>
            <a:r>
              <a:rPr lang="en-US" sz="2900" dirty="0">
                <a:latin typeface="Century Gothic" panose="020B0502020202020204"/>
              </a:rPr>
              <a:t>Review the Glossary and sample GIPS Reports</a:t>
            </a:r>
          </a:p>
          <a:p>
            <a:pPr marL="1030050" lvl="2" indent="-457200" defTabSz="914400">
              <a:lnSpc>
                <a:spcPct val="120000"/>
              </a:lnSpc>
              <a:spcAft>
                <a:spcPts val="0"/>
              </a:spcAft>
            </a:pPr>
            <a:r>
              <a:rPr lang="en-US" sz="2900" dirty="0">
                <a:latin typeface="Century Gothic" panose="020B0502020202020204"/>
              </a:rPr>
              <a:t>Practice Questions</a:t>
            </a:r>
          </a:p>
        </p:txBody>
      </p:sp>
      <p:sp>
        <p:nvSpPr>
          <p:cNvPr id="4" name="Slide Number Placeholder 3">
            <a:extLst>
              <a:ext uri="{FF2B5EF4-FFF2-40B4-BE49-F238E27FC236}">
                <a16:creationId xmlns:a16="http://schemas.microsoft.com/office/drawing/2014/main" id="{6F1AA76B-F999-49DC-9D9B-940BDA887C62}"/>
              </a:ext>
            </a:extLst>
          </p:cNvPr>
          <p:cNvSpPr>
            <a:spLocks noGrp="1"/>
          </p:cNvSpPr>
          <p:nvPr>
            <p:ph type="sldNum" sz="quarter" idx="12"/>
          </p:nvPr>
        </p:nvSpPr>
        <p:spPr/>
        <p:txBody>
          <a:bodyPr/>
          <a:lstStyle/>
          <a:p>
            <a:fld id="{350BA555-4BC7-4992-89C5-64DEDC60CC9E}" type="slidenum">
              <a:rPr lang="en-US" smtClean="0">
                <a:solidFill>
                  <a:schemeClr val="bg1"/>
                </a:solidFill>
              </a:rPr>
              <a:pPr/>
              <a:t>50</a:t>
            </a:fld>
            <a:endParaRPr lang="en-US" dirty="0">
              <a:solidFill>
                <a:schemeClr val="bg1"/>
              </a:solidFill>
            </a:endParaRPr>
          </a:p>
        </p:txBody>
      </p:sp>
    </p:spTree>
    <p:extLst>
      <p:ext uri="{BB962C8B-B14F-4D97-AF65-F5344CB8AC3E}">
        <p14:creationId xmlns:p14="http://schemas.microsoft.com/office/powerpoint/2010/main" val="179547768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4919C-83F8-F04D-1063-F2FA66692B17}"/>
              </a:ext>
            </a:extLst>
          </p:cNvPr>
          <p:cNvSpPr>
            <a:spLocks noGrp="1"/>
          </p:cNvSpPr>
          <p:nvPr>
            <p:ph type="title"/>
          </p:nvPr>
        </p:nvSpPr>
        <p:spPr/>
        <p:txBody>
          <a:bodyPr/>
          <a:lstStyle/>
          <a:p>
            <a:r>
              <a:rPr lang="en-US" dirty="0"/>
              <a:t>Questions?</a:t>
            </a:r>
          </a:p>
        </p:txBody>
      </p:sp>
      <p:sp>
        <p:nvSpPr>
          <p:cNvPr id="5" name="Content Placeholder 4">
            <a:extLst>
              <a:ext uri="{FF2B5EF4-FFF2-40B4-BE49-F238E27FC236}">
                <a16:creationId xmlns:a16="http://schemas.microsoft.com/office/drawing/2014/main" id="{34331D23-ED34-BA22-FD0A-6495705483FA}"/>
              </a:ext>
            </a:extLst>
          </p:cNvPr>
          <p:cNvSpPr>
            <a:spLocks noGrp="1"/>
          </p:cNvSpPr>
          <p:nvPr>
            <p:ph idx="1"/>
          </p:nvPr>
        </p:nvSpPr>
        <p:spPr>
          <a:xfrm>
            <a:off x="838200" y="2319130"/>
            <a:ext cx="10515600" cy="3525838"/>
          </a:xfrm>
          <a:prstGeom prst="rect">
            <a:avLst/>
          </a:prstGeom>
          <a:solidFill>
            <a:srgbClr val="2F63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en-US" dirty="0">
                <a:solidFill>
                  <a:srgbClr val="FFFFFF"/>
                </a:solidFill>
              </a:rPr>
              <a:t>Kim Cash, CFA, CAIA, CI</a:t>
            </a:r>
            <a:r>
              <a:rPr lang="en-US" sz="2800" dirty="0">
                <a:solidFill>
                  <a:srgbClr val="FFFFFF"/>
                </a:solidFill>
              </a:rPr>
              <a:t>PM, CSCP</a:t>
            </a:r>
            <a:br>
              <a:rPr lang="en-US" sz="2800" dirty="0">
                <a:solidFill>
                  <a:srgbClr val="FFFFFF"/>
                </a:solidFill>
              </a:rPr>
            </a:br>
            <a:r>
              <a:rPr lang="en-US" sz="2800" b="1" dirty="0">
                <a:solidFill>
                  <a:srgbClr val="FFFFFF"/>
                </a:solidFill>
              </a:rPr>
              <a:t>Cascade Investment Compliance &amp; Verification</a:t>
            </a:r>
            <a:br>
              <a:rPr lang="en-US" sz="2800" b="1" dirty="0">
                <a:solidFill>
                  <a:srgbClr val="FFFFFF"/>
                </a:solidFill>
              </a:rPr>
            </a:br>
            <a:r>
              <a:rPr lang="en-US" sz="2800" dirty="0">
                <a:solidFill>
                  <a:srgbClr val="FFFFFF"/>
                </a:solidFill>
              </a:rPr>
              <a:t>503.887.6008</a:t>
            </a:r>
            <a:br>
              <a:rPr lang="en-US" sz="2800" dirty="0">
                <a:solidFill>
                  <a:srgbClr val="FFFFFF"/>
                </a:solidFill>
              </a:rPr>
            </a:br>
            <a:r>
              <a:rPr lang="en-US" sz="2800" dirty="0">
                <a:solidFill>
                  <a:srgbClr val="FFFFFF"/>
                </a:solidFill>
              </a:rPr>
              <a:t>kim.cash@cascadecompliance.com</a:t>
            </a:r>
            <a:endParaRPr lang="en-US" dirty="0"/>
          </a:p>
          <a:p>
            <a:endParaRPr lang="en-US" dirty="0"/>
          </a:p>
        </p:txBody>
      </p:sp>
    </p:spTree>
    <p:extLst>
      <p:ext uri="{BB962C8B-B14F-4D97-AF65-F5344CB8AC3E}">
        <p14:creationId xmlns:p14="http://schemas.microsoft.com/office/powerpoint/2010/main" val="19445348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8891F-B770-4244-B7CB-F7A736857439}"/>
              </a:ext>
            </a:extLst>
          </p:cNvPr>
          <p:cNvSpPr>
            <a:spLocks noGrp="1"/>
          </p:cNvSpPr>
          <p:nvPr>
            <p:ph type="title"/>
          </p:nvPr>
        </p:nvSpPr>
        <p:spPr/>
        <p:txBody>
          <a:bodyPr>
            <a:normAutofit/>
          </a:bodyPr>
          <a:lstStyle/>
          <a:p>
            <a:r>
              <a:rPr lang="en-US" sz="2800" cap="all" dirty="0">
                <a:latin typeface="Gill Sans MT" panose="020B0502020104020203" pitchFamily="34" charset="0"/>
              </a:rPr>
              <a:t>Scope</a:t>
            </a:r>
          </a:p>
        </p:txBody>
      </p:sp>
      <p:sp>
        <p:nvSpPr>
          <p:cNvPr id="3" name="Content Placeholder 2">
            <a:extLst>
              <a:ext uri="{FF2B5EF4-FFF2-40B4-BE49-F238E27FC236}">
                <a16:creationId xmlns:a16="http://schemas.microsoft.com/office/drawing/2014/main" id="{5E6DB970-711A-4AA1-82AC-69D5C6C84DF5}"/>
              </a:ext>
            </a:extLst>
          </p:cNvPr>
          <p:cNvSpPr>
            <a:spLocks noGrp="1"/>
          </p:cNvSpPr>
          <p:nvPr>
            <p:ph idx="1"/>
          </p:nvPr>
        </p:nvSpPr>
        <p:spPr>
          <a:xfrm>
            <a:off x="838200" y="2479696"/>
            <a:ext cx="10515600" cy="3526528"/>
          </a:xfrm>
        </p:spPr>
        <p:txBody>
          <a:bodyPr>
            <a:normAutofit/>
          </a:bodyPr>
          <a:lstStyle/>
          <a:p>
            <a:pPr marL="95400">
              <a:lnSpc>
                <a:spcPct val="110000"/>
              </a:lnSpc>
            </a:pPr>
            <a:r>
              <a:rPr lang="en-US" sz="2600" dirty="0">
                <a:solidFill>
                  <a:srgbClr val="000000"/>
                </a:solidFill>
                <a:latin typeface="Century Gothic" panose="020B0502020202020204"/>
              </a:rPr>
              <a:t>To claim compliance:</a:t>
            </a:r>
          </a:p>
          <a:p>
            <a:pPr marL="1009800" lvl="2">
              <a:lnSpc>
                <a:spcPct val="110000"/>
              </a:lnSpc>
            </a:pPr>
            <a:r>
              <a:rPr lang="en-US" sz="2400" dirty="0">
                <a:solidFill>
                  <a:srgbClr val="000000"/>
                </a:solidFill>
                <a:latin typeface="Century Gothic" panose="020B0502020202020204"/>
              </a:rPr>
              <a:t>All applicable </a:t>
            </a:r>
            <a:r>
              <a:rPr lang="en-US" sz="2400" b="1" dirty="0">
                <a:solidFill>
                  <a:srgbClr val="000000"/>
                </a:solidFill>
                <a:latin typeface="Century Gothic" panose="020B0502020202020204"/>
              </a:rPr>
              <a:t>requirements</a:t>
            </a:r>
            <a:r>
              <a:rPr lang="en-US" sz="2400" dirty="0">
                <a:solidFill>
                  <a:srgbClr val="000000"/>
                </a:solidFill>
                <a:latin typeface="Century Gothic" panose="020B0502020202020204"/>
              </a:rPr>
              <a:t>  - minimum that </a:t>
            </a:r>
            <a:r>
              <a:rPr lang="en-US" sz="2400" b="1" dirty="0">
                <a:solidFill>
                  <a:srgbClr val="000000"/>
                </a:solidFill>
                <a:latin typeface="Century Gothic" panose="020B0502020202020204"/>
              </a:rPr>
              <a:t>must</a:t>
            </a:r>
            <a:r>
              <a:rPr lang="en-US" sz="2400" dirty="0">
                <a:solidFill>
                  <a:srgbClr val="000000"/>
                </a:solidFill>
                <a:latin typeface="Century Gothic" panose="020B0502020202020204"/>
              </a:rPr>
              <a:t> be followed firmwide</a:t>
            </a:r>
          </a:p>
          <a:p>
            <a:pPr marL="1009800" lvl="2">
              <a:lnSpc>
                <a:spcPct val="110000"/>
              </a:lnSpc>
            </a:pPr>
            <a:r>
              <a:rPr lang="en-US" sz="2400" b="1" dirty="0">
                <a:solidFill>
                  <a:srgbClr val="000000"/>
                </a:solidFill>
                <a:latin typeface="Century Gothic" panose="020B0502020202020204"/>
              </a:rPr>
              <a:t>Recommendations</a:t>
            </a:r>
            <a:r>
              <a:rPr lang="en-US" sz="2400" dirty="0">
                <a:solidFill>
                  <a:srgbClr val="000000"/>
                </a:solidFill>
                <a:latin typeface="Century Gothic" panose="020B0502020202020204"/>
              </a:rPr>
              <a:t> – best practices that </a:t>
            </a:r>
            <a:r>
              <a:rPr lang="en-US" sz="2400" b="1" dirty="0">
                <a:solidFill>
                  <a:srgbClr val="000000"/>
                </a:solidFill>
                <a:latin typeface="Century Gothic" panose="020B0502020202020204"/>
              </a:rPr>
              <a:t>should</a:t>
            </a:r>
            <a:r>
              <a:rPr lang="en-US" sz="2400" dirty="0">
                <a:solidFill>
                  <a:srgbClr val="000000"/>
                </a:solidFill>
                <a:latin typeface="Century Gothic" panose="020B0502020202020204"/>
              </a:rPr>
              <a:t> be followed</a:t>
            </a:r>
          </a:p>
          <a:p>
            <a:pPr marL="1009800" lvl="2">
              <a:lnSpc>
                <a:spcPct val="110000"/>
              </a:lnSpc>
            </a:pPr>
            <a:r>
              <a:rPr lang="en-US" sz="2400" dirty="0">
                <a:solidFill>
                  <a:srgbClr val="000000"/>
                </a:solidFill>
                <a:latin typeface="Century Gothic" panose="020B0502020202020204"/>
              </a:rPr>
              <a:t>Guidance Statements, interpretations, Q&amp;A and clarifications </a:t>
            </a:r>
          </a:p>
          <a:p>
            <a:pPr marL="0" indent="0">
              <a:lnSpc>
                <a:spcPct val="110000"/>
              </a:lnSpc>
              <a:buNone/>
            </a:pPr>
            <a:r>
              <a:rPr lang="en-US" dirty="0">
                <a:solidFill>
                  <a:srgbClr val="000000"/>
                </a:solidFill>
                <a:latin typeface="Century Gothic" panose="020B0502020202020204"/>
              </a:rPr>
              <a:t>  </a:t>
            </a:r>
            <a:endParaRPr lang="en-US" sz="2200" dirty="0">
              <a:solidFill>
                <a:srgbClr val="000000"/>
              </a:solidFill>
              <a:highlight>
                <a:srgbClr val="FFFF00"/>
              </a:highlight>
              <a:latin typeface="Century Gothic" panose="020B0502020202020204"/>
            </a:endParaRPr>
          </a:p>
        </p:txBody>
      </p:sp>
      <p:sp>
        <p:nvSpPr>
          <p:cNvPr id="4" name="Slide Number Placeholder 3">
            <a:extLst>
              <a:ext uri="{FF2B5EF4-FFF2-40B4-BE49-F238E27FC236}">
                <a16:creationId xmlns:a16="http://schemas.microsoft.com/office/drawing/2014/main" id="{790ED9B2-4D29-410F-A263-6D8093660580}"/>
              </a:ext>
            </a:extLst>
          </p:cNvPr>
          <p:cNvSpPr>
            <a:spLocks noGrp="1"/>
          </p:cNvSpPr>
          <p:nvPr>
            <p:ph type="sldNum" sz="quarter" idx="12"/>
          </p:nvPr>
        </p:nvSpPr>
        <p:spPr/>
        <p:txBody>
          <a:bodyPr/>
          <a:lstStyle/>
          <a:p>
            <a:fld id="{BFAEA426-E1FD-4330-9CDE-9508A62DC627}" type="slidenum">
              <a:rPr lang="en-US" sz="1100" smtClean="0">
                <a:solidFill>
                  <a:schemeClr val="bg1"/>
                </a:solidFill>
                <a:latin typeface="Century Gothic" panose="020B0502020202020204" pitchFamily="34" charset="0"/>
              </a:rPr>
              <a:t>6</a:t>
            </a:fld>
            <a:endParaRPr lang="en-US" sz="1100" dirty="0">
              <a:solidFill>
                <a:schemeClr val="bg1"/>
              </a:solidFill>
              <a:latin typeface="Century Gothic" panose="020B0502020202020204" pitchFamily="34" charset="0"/>
            </a:endParaRPr>
          </a:p>
        </p:txBody>
      </p:sp>
      <p:sp>
        <p:nvSpPr>
          <p:cNvPr id="5" name="Text Placeholder 4">
            <a:extLst>
              <a:ext uri="{FF2B5EF4-FFF2-40B4-BE49-F238E27FC236}">
                <a16:creationId xmlns:a16="http://schemas.microsoft.com/office/drawing/2014/main" id="{51AFFA4A-EA38-49CD-AE5B-5771357FEC33}"/>
              </a:ext>
            </a:extLst>
          </p:cNvPr>
          <p:cNvSpPr>
            <a:spLocks noGrp="1"/>
          </p:cNvSpPr>
          <p:nvPr>
            <p:ph type="body" sz="quarter" idx="4294967295"/>
          </p:nvPr>
        </p:nvSpPr>
        <p:spPr>
          <a:xfrm>
            <a:off x="0" y="6545262"/>
            <a:ext cx="10515600" cy="355600"/>
          </a:xfrm>
        </p:spPr>
        <p:txBody>
          <a:bodyPr>
            <a:normAutofit fontScale="40000" lnSpcReduction="20000"/>
          </a:bodyPr>
          <a:lstStyle/>
          <a:p>
            <a:pPr marL="0" indent="0">
              <a:buNone/>
            </a:pPr>
            <a:r>
              <a:rPr lang="en-US" dirty="0">
                <a:solidFill>
                  <a:schemeClr val="bg1"/>
                </a:solidFill>
                <a:latin typeface="Century Gothic" panose="020B0502020202020204" pitchFamily="34" charset="0"/>
              </a:rPr>
              <a:t>        Discuss the objectives and scope of the GIPS standards and their benefits to </a:t>
            </a:r>
            <a:r>
              <a:rPr lang="en-US" b="1" dirty="0">
                <a:solidFill>
                  <a:schemeClr val="bg1"/>
                </a:solidFill>
                <a:latin typeface="Century Gothic" panose="020B0502020202020204" pitchFamily="34" charset="0"/>
              </a:rPr>
              <a:t>prospective clients and investors</a:t>
            </a:r>
            <a:r>
              <a:rPr lang="en-US" dirty="0">
                <a:solidFill>
                  <a:schemeClr val="bg1"/>
                </a:solidFill>
                <a:latin typeface="Century Gothic" panose="020B0502020202020204" pitchFamily="34" charset="0"/>
              </a:rPr>
              <a:t>, as well as investment managers.</a:t>
            </a:r>
          </a:p>
          <a:p>
            <a:pPr marL="0" indent="0">
              <a:buNone/>
            </a:pPr>
            <a:endParaRPr lang="en-US" dirty="0"/>
          </a:p>
        </p:txBody>
      </p:sp>
    </p:spTree>
    <p:extLst>
      <p:ext uri="{BB962C8B-B14F-4D97-AF65-F5344CB8AC3E}">
        <p14:creationId xmlns:p14="http://schemas.microsoft.com/office/powerpoint/2010/main" val="10265375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60E29-BAEA-4C5F-8A98-0B9AC1C0D229}"/>
              </a:ext>
            </a:extLst>
          </p:cNvPr>
          <p:cNvSpPr>
            <a:spLocks noGrp="1"/>
          </p:cNvSpPr>
          <p:nvPr>
            <p:ph type="title"/>
          </p:nvPr>
        </p:nvSpPr>
        <p:spPr/>
        <p:txBody>
          <a:bodyPr>
            <a:normAutofit/>
          </a:bodyPr>
          <a:lstStyle/>
          <a:p>
            <a:r>
              <a:rPr lang="en-US" sz="2800" cap="all" dirty="0">
                <a:latin typeface="Gill Sans MT" panose="020B0502020104020203" pitchFamily="34" charset="0"/>
              </a:rPr>
              <a:t>Benefits</a:t>
            </a:r>
          </a:p>
        </p:txBody>
      </p:sp>
      <p:sp>
        <p:nvSpPr>
          <p:cNvPr id="3" name="Content Placeholder 2">
            <a:extLst>
              <a:ext uri="{FF2B5EF4-FFF2-40B4-BE49-F238E27FC236}">
                <a16:creationId xmlns:a16="http://schemas.microsoft.com/office/drawing/2014/main" id="{CF1F68F6-0791-4EAC-A0E5-622E021519B2}"/>
              </a:ext>
            </a:extLst>
          </p:cNvPr>
          <p:cNvSpPr>
            <a:spLocks noGrp="1"/>
          </p:cNvSpPr>
          <p:nvPr>
            <p:ph idx="1"/>
          </p:nvPr>
        </p:nvSpPr>
        <p:spPr>
          <a:xfrm>
            <a:off x="838200" y="2319130"/>
            <a:ext cx="10515600" cy="3857833"/>
          </a:xfrm>
        </p:spPr>
        <p:txBody>
          <a:bodyPr>
            <a:normAutofit fontScale="92500" lnSpcReduction="10000"/>
          </a:bodyPr>
          <a:lstStyle/>
          <a:p>
            <a:pPr marL="0" indent="-284400">
              <a:buNone/>
            </a:pPr>
            <a:r>
              <a:rPr lang="en-US" sz="2400" dirty="0">
                <a:solidFill>
                  <a:srgbClr val="000000"/>
                </a:solidFill>
                <a:latin typeface="Century Gothic" panose="020B0502020202020204"/>
              </a:rPr>
              <a:t>To prospective clients/investors</a:t>
            </a:r>
          </a:p>
          <a:p>
            <a:pPr marL="858600" lvl="2"/>
            <a:r>
              <a:rPr lang="en-US" sz="2400" dirty="0">
                <a:solidFill>
                  <a:srgbClr val="000000"/>
                </a:solidFill>
                <a:latin typeface="Century Gothic" panose="020B0502020202020204"/>
              </a:rPr>
              <a:t>Facilitate a dialogue between managers and prospective clients and investors</a:t>
            </a:r>
          </a:p>
          <a:p>
            <a:pPr marL="858600" lvl="2"/>
            <a:r>
              <a:rPr lang="en-US" sz="2400" dirty="0">
                <a:solidFill>
                  <a:srgbClr val="000000"/>
                </a:solidFill>
                <a:latin typeface="Century Gothic" panose="020B0502020202020204"/>
              </a:rPr>
              <a:t>Increased confidence in the accuracy of presentations</a:t>
            </a:r>
          </a:p>
          <a:p>
            <a:pPr marL="858600" lvl="2"/>
            <a:r>
              <a:rPr lang="en-US" sz="2400" dirty="0">
                <a:solidFill>
                  <a:srgbClr val="000000"/>
                </a:solidFill>
                <a:latin typeface="Century Gothic" panose="020B0502020202020204"/>
              </a:rPr>
              <a:t>Comparability among managers and overtime</a:t>
            </a:r>
          </a:p>
          <a:p>
            <a:pPr marL="630000" lvl="2" indent="0">
              <a:buNone/>
            </a:pPr>
            <a:endParaRPr lang="en-US" sz="2400" dirty="0">
              <a:solidFill>
                <a:srgbClr val="000000"/>
              </a:solidFill>
              <a:latin typeface="Century Gothic" panose="020B0502020202020204"/>
            </a:endParaRPr>
          </a:p>
          <a:p>
            <a:pPr marL="0" indent="0">
              <a:buNone/>
            </a:pPr>
            <a:r>
              <a:rPr lang="en-US" sz="2400" dirty="0">
                <a:solidFill>
                  <a:srgbClr val="000000"/>
                </a:solidFill>
                <a:latin typeface="Century Gothic" panose="020B0502020202020204"/>
              </a:rPr>
              <a:t>For investment managers:</a:t>
            </a:r>
          </a:p>
          <a:p>
            <a:pPr marL="858600" lvl="2"/>
            <a:r>
              <a:rPr lang="en-US" sz="2400" dirty="0">
                <a:solidFill>
                  <a:srgbClr val="000000"/>
                </a:solidFill>
                <a:latin typeface="Century Gothic" panose="020B0502020202020204"/>
              </a:rPr>
              <a:t>Voluntary compliance adds credibility to the firm</a:t>
            </a:r>
          </a:p>
          <a:p>
            <a:pPr marL="858600" lvl="2"/>
            <a:r>
              <a:rPr lang="en-US" sz="2400" dirty="0">
                <a:solidFill>
                  <a:srgbClr val="000000"/>
                </a:solidFill>
                <a:latin typeface="Century Gothic" panose="020B0502020202020204"/>
              </a:rPr>
              <a:t>Often required by institutional consultants/clients</a:t>
            </a:r>
          </a:p>
          <a:p>
            <a:pPr marL="858600" lvl="2"/>
            <a:r>
              <a:rPr lang="en-US" sz="2400" dirty="0">
                <a:solidFill>
                  <a:srgbClr val="000000"/>
                </a:solidFill>
                <a:latin typeface="Century Gothic" panose="020B0502020202020204"/>
              </a:rPr>
              <a:t>Broad adoption improves the industry’s credibility</a:t>
            </a:r>
          </a:p>
          <a:p>
            <a:pPr marL="858600" lvl="2"/>
            <a:r>
              <a:rPr lang="en-US" sz="2400" dirty="0">
                <a:solidFill>
                  <a:srgbClr val="000000"/>
                </a:solidFill>
                <a:latin typeface="Century Gothic" panose="020B0502020202020204"/>
              </a:rPr>
              <a:t>Strengthen managerial controls</a:t>
            </a:r>
          </a:p>
          <a:p>
            <a:endParaRPr lang="en-US" dirty="0"/>
          </a:p>
        </p:txBody>
      </p:sp>
      <p:sp>
        <p:nvSpPr>
          <p:cNvPr id="4" name="Slide Number Placeholder 3">
            <a:extLst>
              <a:ext uri="{FF2B5EF4-FFF2-40B4-BE49-F238E27FC236}">
                <a16:creationId xmlns:a16="http://schemas.microsoft.com/office/drawing/2014/main" id="{3D60B8B8-6E72-42AF-8B92-1A11CCB37F2E}"/>
              </a:ext>
            </a:extLst>
          </p:cNvPr>
          <p:cNvSpPr>
            <a:spLocks noGrp="1"/>
          </p:cNvSpPr>
          <p:nvPr>
            <p:ph type="sldNum" sz="quarter" idx="12"/>
          </p:nvPr>
        </p:nvSpPr>
        <p:spPr/>
        <p:txBody>
          <a:bodyPr/>
          <a:lstStyle/>
          <a:p>
            <a:fld id="{BFAEA426-E1FD-4330-9CDE-9508A62DC627}" type="slidenum">
              <a:rPr lang="en-US" sz="1100" smtClean="0">
                <a:solidFill>
                  <a:schemeClr val="bg1"/>
                </a:solidFill>
                <a:latin typeface="Century Gothic" panose="020B0502020202020204" pitchFamily="34" charset="0"/>
              </a:rPr>
              <a:t>7</a:t>
            </a:fld>
            <a:endParaRPr lang="en-US" sz="1100" dirty="0">
              <a:solidFill>
                <a:schemeClr val="bg1"/>
              </a:solidFill>
              <a:latin typeface="Century Gothic" panose="020B0502020202020204" pitchFamily="34" charset="0"/>
            </a:endParaRPr>
          </a:p>
        </p:txBody>
      </p:sp>
      <p:sp>
        <p:nvSpPr>
          <p:cNvPr id="5" name="Text Placeholder 4">
            <a:extLst>
              <a:ext uri="{FF2B5EF4-FFF2-40B4-BE49-F238E27FC236}">
                <a16:creationId xmlns:a16="http://schemas.microsoft.com/office/drawing/2014/main" id="{16012F68-2C10-493C-AA61-5F7E89743E30}"/>
              </a:ext>
            </a:extLst>
          </p:cNvPr>
          <p:cNvSpPr>
            <a:spLocks noGrp="1"/>
          </p:cNvSpPr>
          <p:nvPr>
            <p:ph type="body" sz="quarter" idx="4294967295"/>
          </p:nvPr>
        </p:nvSpPr>
        <p:spPr>
          <a:xfrm>
            <a:off x="0" y="6502400"/>
            <a:ext cx="10515600" cy="355600"/>
          </a:xfrm>
        </p:spPr>
        <p:txBody>
          <a:bodyPr>
            <a:normAutofit fontScale="40000" lnSpcReduction="20000"/>
          </a:bodyPr>
          <a:lstStyle/>
          <a:p>
            <a:pPr marL="0" indent="0">
              <a:buNone/>
            </a:pPr>
            <a:r>
              <a:rPr lang="en-US" dirty="0">
                <a:solidFill>
                  <a:schemeClr val="bg1"/>
                </a:solidFill>
                <a:latin typeface="Century Gothic" panose="020B0502020202020204" pitchFamily="34" charset="0"/>
              </a:rPr>
              <a:t>        Discuss the objectives and scope of the GIPS standards and their </a:t>
            </a:r>
            <a:r>
              <a:rPr lang="en-US" b="1" dirty="0">
                <a:solidFill>
                  <a:schemeClr val="bg1"/>
                </a:solidFill>
                <a:latin typeface="Century Gothic" panose="020B0502020202020204" pitchFamily="34" charset="0"/>
              </a:rPr>
              <a:t>benefits</a:t>
            </a:r>
            <a:r>
              <a:rPr lang="en-US" dirty="0">
                <a:solidFill>
                  <a:schemeClr val="bg1"/>
                </a:solidFill>
                <a:latin typeface="Century Gothic" panose="020B0502020202020204" pitchFamily="34" charset="0"/>
              </a:rPr>
              <a:t> to prospective clients and investors, as well as investment managers.</a:t>
            </a:r>
          </a:p>
          <a:p>
            <a:pPr marL="0" indent="0">
              <a:buNone/>
            </a:pPr>
            <a:endParaRPr lang="en-US" dirty="0">
              <a:solidFill>
                <a:schemeClr val="bg1"/>
              </a:solidFill>
            </a:endParaRPr>
          </a:p>
        </p:txBody>
      </p:sp>
    </p:spTree>
    <p:extLst>
      <p:ext uri="{BB962C8B-B14F-4D97-AF65-F5344CB8AC3E}">
        <p14:creationId xmlns:p14="http://schemas.microsoft.com/office/powerpoint/2010/main" val="10176998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8E1A8-5698-4AF7-A425-5EE61E79DA64}"/>
              </a:ext>
            </a:extLst>
          </p:cNvPr>
          <p:cNvSpPr>
            <a:spLocks noGrp="1"/>
          </p:cNvSpPr>
          <p:nvPr>
            <p:ph type="title"/>
          </p:nvPr>
        </p:nvSpPr>
        <p:spPr/>
        <p:txBody>
          <a:bodyPr>
            <a:normAutofit/>
          </a:bodyPr>
          <a:lstStyle/>
          <a:p>
            <a:r>
              <a:rPr lang="en-US" sz="2800" cap="all" dirty="0">
                <a:latin typeface="Gill Sans MT" panose="020B0502020104020203" pitchFamily="34" charset="0"/>
              </a:rPr>
              <a:t>Fundamentals: Definition of FIRM and discretion</a:t>
            </a:r>
          </a:p>
        </p:txBody>
      </p:sp>
      <p:sp>
        <p:nvSpPr>
          <p:cNvPr id="3" name="Content Placeholder 2">
            <a:extLst>
              <a:ext uri="{FF2B5EF4-FFF2-40B4-BE49-F238E27FC236}">
                <a16:creationId xmlns:a16="http://schemas.microsoft.com/office/drawing/2014/main" id="{4A18DC3D-1F85-4ECD-9F70-93BCCE4416F5}"/>
              </a:ext>
            </a:extLst>
          </p:cNvPr>
          <p:cNvSpPr>
            <a:spLocks noGrp="1"/>
          </p:cNvSpPr>
          <p:nvPr>
            <p:ph idx="1"/>
          </p:nvPr>
        </p:nvSpPr>
        <p:spPr>
          <a:xfrm>
            <a:off x="838200" y="2358368"/>
            <a:ext cx="10515600" cy="3526528"/>
          </a:xfrm>
        </p:spPr>
        <p:txBody>
          <a:bodyPr>
            <a:normAutofit fontScale="77500" lnSpcReduction="20000"/>
          </a:bodyPr>
          <a:lstStyle/>
          <a:p>
            <a:r>
              <a:rPr lang="en-US" sz="2800" dirty="0">
                <a:latin typeface="Century Gothic" panose="020B0502020202020204" pitchFamily="34" charset="0"/>
              </a:rPr>
              <a:t>Firm:</a:t>
            </a:r>
          </a:p>
          <a:p>
            <a:pPr lvl="1"/>
            <a:r>
              <a:rPr lang="en-US" dirty="0">
                <a:latin typeface="Century Gothic" panose="020B0502020202020204" pitchFamily="34" charset="0"/>
              </a:rPr>
              <a:t>Can be a registered firm, or a subsidiary, or division </a:t>
            </a:r>
          </a:p>
          <a:p>
            <a:pPr lvl="1"/>
            <a:r>
              <a:rPr lang="en-US" b="1" i="1" dirty="0">
                <a:latin typeface="Century Gothic" panose="020B0502020202020204" pitchFamily="34" charset="0"/>
              </a:rPr>
              <a:t>held out </a:t>
            </a:r>
            <a:r>
              <a:rPr lang="en-US" dirty="0">
                <a:latin typeface="Century Gothic" panose="020B0502020202020204" pitchFamily="34" charset="0"/>
              </a:rPr>
              <a:t>to clients or potential clients as a </a:t>
            </a:r>
            <a:r>
              <a:rPr lang="en-US" b="1" i="1" dirty="0">
                <a:latin typeface="Century Gothic" panose="020B0502020202020204" pitchFamily="34" charset="0"/>
              </a:rPr>
              <a:t>distinct business entity</a:t>
            </a:r>
          </a:p>
          <a:p>
            <a:r>
              <a:rPr lang="en-US" dirty="0">
                <a:latin typeface="Century Gothic" panose="020B0502020202020204" pitchFamily="34" charset="0"/>
              </a:rPr>
              <a:t>Discretion: </a:t>
            </a:r>
          </a:p>
          <a:p>
            <a:pPr lvl="1"/>
            <a:r>
              <a:rPr lang="en-US" dirty="0">
                <a:latin typeface="Century Gothic" panose="020B0502020202020204" pitchFamily="34" charset="0"/>
              </a:rPr>
              <a:t>GIPS discretion ≠ regulatory discretion</a:t>
            </a:r>
          </a:p>
          <a:p>
            <a:pPr lvl="1"/>
            <a:r>
              <a:rPr lang="en-US" dirty="0">
                <a:latin typeface="Century Gothic" panose="020B0502020202020204" pitchFamily="34" charset="0"/>
              </a:rPr>
              <a:t>Is the manager able to implement the intended investment strategy?</a:t>
            </a:r>
          </a:p>
          <a:p>
            <a:pPr lvl="1"/>
            <a:r>
              <a:rPr lang="en-US" dirty="0">
                <a:latin typeface="Century Gothic" panose="020B0502020202020204" pitchFamily="34" charset="0"/>
              </a:rPr>
              <a:t>Do client restrictions prevent the manager from implementing the intended strategy?</a:t>
            </a:r>
          </a:p>
          <a:p>
            <a:r>
              <a:rPr lang="en-US" dirty="0">
                <a:latin typeface="Century Gothic" panose="020B0502020202020204" pitchFamily="34" charset="0"/>
              </a:rPr>
              <a:t>Non-discretionary examples: </a:t>
            </a:r>
          </a:p>
          <a:p>
            <a:pPr lvl="1"/>
            <a:r>
              <a:rPr lang="en-US" dirty="0">
                <a:latin typeface="Century Gothic" panose="020B0502020202020204" pitchFamily="34" charset="0"/>
              </a:rPr>
              <a:t>No tobacco, alcohol or fire arms</a:t>
            </a:r>
          </a:p>
          <a:p>
            <a:pPr lvl="1"/>
            <a:r>
              <a:rPr lang="en-US" dirty="0">
                <a:latin typeface="Century Gothic" panose="020B0502020202020204" pitchFamily="34" charset="0"/>
              </a:rPr>
              <a:t>Limits on security/sector weights</a:t>
            </a:r>
          </a:p>
          <a:p>
            <a:pPr lvl="1"/>
            <a:r>
              <a:rPr lang="en-US" dirty="0">
                <a:latin typeface="Century Gothic" panose="020B0502020202020204" pitchFamily="34" charset="0"/>
              </a:rPr>
              <a:t>Regular and ongoing cash withdrawals </a:t>
            </a:r>
          </a:p>
        </p:txBody>
      </p:sp>
      <p:sp>
        <p:nvSpPr>
          <p:cNvPr id="4" name="Slide Number Placeholder 3">
            <a:extLst>
              <a:ext uri="{FF2B5EF4-FFF2-40B4-BE49-F238E27FC236}">
                <a16:creationId xmlns:a16="http://schemas.microsoft.com/office/drawing/2014/main" id="{2EC9B9F8-AA8B-4BCD-9500-B3CC8634051B}"/>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FAEA426-E1FD-4330-9CDE-9508A62DC627}" type="slidenum">
              <a:rPr kumimoji="0" lang="en-US" sz="1100" b="0" i="0" u="none" strike="noStrike" kern="1200" cap="none" spc="0" normalizeH="0" baseline="0" noProof="0" smtClean="0">
                <a:ln>
                  <a:noFill/>
                </a:ln>
                <a:solidFill>
                  <a:prstClr val="white"/>
                </a:solidFill>
                <a:effectLst/>
                <a:uLnTx/>
                <a:uFillTx/>
                <a:latin typeface="Century Gothic" panose="020B0502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1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5" name="Text Placeholder 4">
            <a:extLst>
              <a:ext uri="{FF2B5EF4-FFF2-40B4-BE49-F238E27FC236}">
                <a16:creationId xmlns:a16="http://schemas.microsoft.com/office/drawing/2014/main" id="{D5D63065-8B43-4040-A758-668C042913ED}"/>
              </a:ext>
            </a:extLst>
          </p:cNvPr>
          <p:cNvSpPr>
            <a:spLocks noGrp="1"/>
          </p:cNvSpPr>
          <p:nvPr>
            <p:ph type="body" sz="quarter" idx="4294967295"/>
          </p:nvPr>
        </p:nvSpPr>
        <p:spPr>
          <a:xfrm>
            <a:off x="0" y="6526948"/>
            <a:ext cx="10515600" cy="355600"/>
          </a:xfrm>
        </p:spPr>
        <p:txBody>
          <a:bodyPr>
            <a:normAutofit fontScale="40000" lnSpcReduction="20000"/>
          </a:bodyPr>
          <a:lstStyle/>
          <a:p>
            <a:pPr marL="0" indent="0">
              <a:buNone/>
            </a:pPr>
            <a:r>
              <a:rPr lang="en-US" dirty="0">
                <a:solidFill>
                  <a:schemeClr val="bg1"/>
                </a:solidFill>
                <a:latin typeface="Century Gothic" panose="020B0502020202020204" pitchFamily="34" charset="0"/>
              </a:rPr>
              <a:t>b: Explain the fundamentals of compliance with the GIPS standards, including the definition of the firm and the firm’s </a:t>
            </a:r>
            <a:r>
              <a:rPr lang="en-US" b="1" dirty="0">
                <a:solidFill>
                  <a:schemeClr val="bg1"/>
                </a:solidFill>
                <a:latin typeface="Century Gothic" panose="020B0502020202020204" pitchFamily="34" charset="0"/>
              </a:rPr>
              <a:t>definition of discretion.</a:t>
            </a:r>
            <a:endParaRPr lang="en-US" dirty="0">
              <a:solidFill>
                <a:schemeClr val="bg1"/>
              </a:solidFill>
              <a:latin typeface="Century Gothic" panose="020B0502020202020204" pitchFamily="34" charset="0"/>
            </a:endParaRPr>
          </a:p>
          <a:p>
            <a:pPr marL="0" indent="0">
              <a:buNone/>
            </a:pPr>
            <a:endParaRPr lang="en-US" dirty="0">
              <a:solidFill>
                <a:schemeClr val="bg1"/>
              </a:solidFill>
            </a:endParaRPr>
          </a:p>
        </p:txBody>
      </p:sp>
    </p:spTree>
    <p:extLst>
      <p:ext uri="{BB962C8B-B14F-4D97-AF65-F5344CB8AC3E}">
        <p14:creationId xmlns:p14="http://schemas.microsoft.com/office/powerpoint/2010/main" val="39438531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F2568-D626-4424-8C6C-031BD0AB7909}"/>
              </a:ext>
            </a:extLst>
          </p:cNvPr>
          <p:cNvSpPr>
            <a:spLocks noGrp="1"/>
          </p:cNvSpPr>
          <p:nvPr>
            <p:ph type="title"/>
          </p:nvPr>
        </p:nvSpPr>
        <p:spPr>
          <a:xfrm>
            <a:off x="838200" y="1153214"/>
            <a:ext cx="10515600" cy="974863"/>
          </a:xfrm>
        </p:spPr>
        <p:txBody>
          <a:bodyPr>
            <a:normAutofit/>
          </a:bodyPr>
          <a:lstStyle/>
          <a:p>
            <a:r>
              <a:rPr lang="en-US" sz="2800" cap="all" dirty="0">
                <a:latin typeface="Gill Sans MT" panose="020B0502020104020203" pitchFamily="34" charset="0"/>
              </a:rPr>
              <a:t>Other Fundamentals of compliance</a:t>
            </a:r>
            <a:endParaRPr lang="en-US" sz="2800" i="1" cap="all" dirty="0">
              <a:latin typeface="Gill Sans MT" panose="020B0502020104020203" pitchFamily="34" charset="0"/>
            </a:endParaRPr>
          </a:p>
        </p:txBody>
      </p:sp>
      <p:sp>
        <p:nvSpPr>
          <p:cNvPr id="3" name="Content Placeholder 2">
            <a:extLst>
              <a:ext uri="{FF2B5EF4-FFF2-40B4-BE49-F238E27FC236}">
                <a16:creationId xmlns:a16="http://schemas.microsoft.com/office/drawing/2014/main" id="{65B0F833-0E5E-4071-A4ED-D60A9A8D399B}"/>
              </a:ext>
            </a:extLst>
          </p:cNvPr>
          <p:cNvSpPr>
            <a:spLocks noGrp="1"/>
          </p:cNvSpPr>
          <p:nvPr>
            <p:ph idx="1"/>
          </p:nvPr>
        </p:nvSpPr>
        <p:spPr>
          <a:xfrm>
            <a:off x="838200" y="2006896"/>
            <a:ext cx="10515600" cy="4202862"/>
          </a:xfrm>
        </p:spPr>
        <p:txBody>
          <a:bodyPr>
            <a:normAutofit fontScale="62500" lnSpcReduction="20000"/>
          </a:bodyPr>
          <a:lstStyle/>
          <a:p>
            <a:pPr>
              <a:lnSpc>
                <a:spcPct val="110000"/>
              </a:lnSpc>
            </a:pPr>
            <a:r>
              <a:rPr lang="en-US" dirty="0">
                <a:solidFill>
                  <a:srgbClr val="000000"/>
                </a:solidFill>
                <a:latin typeface="Century Gothic" panose="020B0502020202020204"/>
              </a:rPr>
              <a:t>Firms must comply initially for at least 5 years or since inception of the firm</a:t>
            </a:r>
          </a:p>
          <a:p>
            <a:pPr>
              <a:lnSpc>
                <a:spcPct val="110000"/>
              </a:lnSpc>
            </a:pPr>
            <a:r>
              <a:rPr lang="en-US" dirty="0">
                <a:solidFill>
                  <a:srgbClr val="000000"/>
                </a:solidFill>
                <a:latin typeface="Century Gothic" panose="020B0502020202020204"/>
              </a:rPr>
              <a:t>Firms must comply with all of the requirements of the GIPS standards, including applicable laws and regulations regarding the calculation and presentation of performance</a:t>
            </a:r>
          </a:p>
          <a:p>
            <a:pPr marL="666900" lvl="1" indent="-342900">
              <a:lnSpc>
                <a:spcPct val="110000"/>
              </a:lnSpc>
            </a:pPr>
            <a:r>
              <a:rPr lang="en-US" sz="2300" dirty="0">
                <a:solidFill>
                  <a:srgbClr val="000000"/>
                </a:solidFill>
                <a:latin typeface="Century Gothic" panose="020B0502020202020204"/>
              </a:rPr>
              <a:t>No “except for” </a:t>
            </a:r>
          </a:p>
          <a:p>
            <a:pPr marL="666900" lvl="1" indent="-342900">
              <a:lnSpc>
                <a:spcPct val="110000"/>
              </a:lnSpc>
            </a:pPr>
            <a:r>
              <a:rPr lang="en-US" sz="2300" dirty="0">
                <a:solidFill>
                  <a:srgbClr val="000000"/>
                </a:solidFill>
                <a:latin typeface="Century Gothic" panose="020B0502020202020204"/>
              </a:rPr>
              <a:t>No calculated “consistent with” or “in accordance” with</a:t>
            </a:r>
          </a:p>
          <a:p>
            <a:pPr marL="666900" lvl="1" indent="-342900">
              <a:lnSpc>
                <a:spcPct val="110000"/>
              </a:lnSpc>
            </a:pPr>
            <a:r>
              <a:rPr lang="en-US" sz="2300" dirty="0">
                <a:solidFill>
                  <a:srgbClr val="000000"/>
                </a:solidFill>
                <a:latin typeface="Century Gothic" panose="020B0502020202020204"/>
              </a:rPr>
              <a:t>No false or misleading performance information</a:t>
            </a:r>
          </a:p>
          <a:p>
            <a:pPr marL="666900" lvl="1" indent="-342900">
              <a:lnSpc>
                <a:spcPct val="110000"/>
              </a:lnSpc>
            </a:pPr>
            <a:r>
              <a:rPr lang="en-US" sz="2300" dirty="0">
                <a:solidFill>
                  <a:srgbClr val="000000"/>
                </a:solidFill>
                <a:latin typeface="Century Gothic" panose="020B0502020202020204"/>
              </a:rPr>
              <a:t>If a conflict exists between the GIPS standards and law, obey the law and disclose the conflict</a:t>
            </a:r>
          </a:p>
          <a:p>
            <a:pPr>
              <a:lnSpc>
                <a:spcPct val="120000"/>
              </a:lnSpc>
            </a:pPr>
            <a:r>
              <a:rPr lang="en-US" i="1" u="sng" dirty="0">
                <a:solidFill>
                  <a:srgbClr val="000000"/>
                </a:solidFill>
                <a:latin typeface="Century Gothic" panose="020B0502020202020204"/>
              </a:rPr>
              <a:t>If requested</a:t>
            </a:r>
            <a:r>
              <a:rPr lang="en-US" dirty="0">
                <a:solidFill>
                  <a:srgbClr val="000000"/>
                </a:solidFill>
                <a:latin typeface="Century Gothic" panose="020B0502020202020204"/>
              </a:rPr>
              <a:t>, firms must provide a:</a:t>
            </a:r>
          </a:p>
          <a:p>
            <a:pPr lvl="1">
              <a:lnSpc>
                <a:spcPct val="120000"/>
              </a:lnSpc>
            </a:pPr>
            <a:r>
              <a:rPr lang="en-US" sz="2300" dirty="0">
                <a:solidFill>
                  <a:srgbClr val="000000"/>
                </a:solidFill>
                <a:latin typeface="Century Gothic" panose="020B0502020202020204"/>
              </a:rPr>
              <a:t>Complete List of Composite and LDPF Descriptions, and a list of BDPFs</a:t>
            </a:r>
          </a:p>
          <a:p>
            <a:pPr lvl="2">
              <a:lnSpc>
                <a:spcPct val="120000"/>
              </a:lnSpc>
            </a:pPr>
            <a:r>
              <a:rPr lang="en-US" sz="2500" dirty="0">
                <a:solidFill>
                  <a:srgbClr val="000000"/>
                </a:solidFill>
                <a:latin typeface="Century Gothic" panose="020B0502020202020204"/>
              </a:rPr>
              <a:t>The list must include terminated composites for up to 5 years, but not terminated funds</a:t>
            </a:r>
          </a:p>
          <a:p>
            <a:pPr lvl="2">
              <a:lnSpc>
                <a:spcPct val="120000"/>
              </a:lnSpc>
            </a:pPr>
            <a:r>
              <a:rPr lang="en-US" sz="2500" dirty="0">
                <a:solidFill>
                  <a:srgbClr val="000000"/>
                </a:solidFill>
                <a:latin typeface="Century Gothic" panose="020B0502020202020204"/>
              </a:rPr>
              <a:t>GIPS Reports for any composite or LDPF on the list</a:t>
            </a:r>
          </a:p>
          <a:p>
            <a:pPr>
              <a:lnSpc>
                <a:spcPct val="120000"/>
              </a:lnSpc>
            </a:pPr>
            <a:r>
              <a:rPr lang="en-US" dirty="0">
                <a:solidFill>
                  <a:srgbClr val="000000"/>
                </a:solidFill>
                <a:latin typeface="Century Gothic" panose="020B0502020202020204"/>
              </a:rPr>
              <a:t>Use of Total Return Benchmarks reflective of the presented composite or pooled fund</a:t>
            </a:r>
          </a:p>
        </p:txBody>
      </p:sp>
      <p:sp>
        <p:nvSpPr>
          <p:cNvPr id="5" name="Slide Number Placeholder 3">
            <a:extLst>
              <a:ext uri="{FF2B5EF4-FFF2-40B4-BE49-F238E27FC236}">
                <a16:creationId xmlns:a16="http://schemas.microsoft.com/office/drawing/2014/main" id="{33856C16-BD74-4319-9A52-E59BB09B9713}"/>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FAEA426-E1FD-4330-9CDE-9508A62DC627}" type="slidenum">
              <a:rPr kumimoji="0" lang="en-US" sz="1100" b="0" i="0" u="none" strike="noStrike" kern="1200" cap="none" spc="0" normalizeH="0" baseline="0" noProof="0" smtClean="0">
                <a:ln>
                  <a:noFill/>
                </a:ln>
                <a:solidFill>
                  <a:prstClr val="white"/>
                </a:solidFill>
                <a:effectLst/>
                <a:uLnTx/>
                <a:uFillTx/>
                <a:latin typeface="Century Gothic" panose="020B0502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1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4" name="Text Placeholder 3">
            <a:extLst>
              <a:ext uri="{FF2B5EF4-FFF2-40B4-BE49-F238E27FC236}">
                <a16:creationId xmlns:a16="http://schemas.microsoft.com/office/drawing/2014/main" id="{BD3650AD-452A-4D30-81D9-76C4FF7E5BAD}"/>
              </a:ext>
            </a:extLst>
          </p:cNvPr>
          <p:cNvSpPr>
            <a:spLocks noGrp="1"/>
          </p:cNvSpPr>
          <p:nvPr>
            <p:ph type="body" sz="quarter" idx="4294967295"/>
          </p:nvPr>
        </p:nvSpPr>
        <p:spPr>
          <a:xfrm>
            <a:off x="0" y="6512467"/>
            <a:ext cx="10515600" cy="355600"/>
          </a:xfrm>
        </p:spPr>
        <p:txBody>
          <a:bodyPr>
            <a:normAutofit fontScale="40000" lnSpcReduction="20000"/>
          </a:bodyPr>
          <a:lstStyle/>
          <a:p>
            <a:pPr marL="0" indent="0">
              <a:buNone/>
            </a:pPr>
            <a:r>
              <a:rPr lang="en-US" dirty="0">
                <a:solidFill>
                  <a:schemeClr val="bg1"/>
                </a:solidFill>
                <a:latin typeface="Century Gothic" panose="020B0502020202020204" pitchFamily="34" charset="0"/>
              </a:rPr>
              <a:t>b: Explain </a:t>
            </a:r>
            <a:r>
              <a:rPr lang="en-US" b="1" dirty="0">
                <a:solidFill>
                  <a:schemeClr val="bg1"/>
                </a:solidFill>
                <a:latin typeface="Century Gothic" panose="020B0502020202020204" pitchFamily="34" charset="0"/>
              </a:rPr>
              <a:t>the fundamentals of compliance </a:t>
            </a:r>
            <a:r>
              <a:rPr lang="en-US" dirty="0">
                <a:solidFill>
                  <a:schemeClr val="bg1"/>
                </a:solidFill>
                <a:latin typeface="Century Gothic" panose="020B0502020202020204" pitchFamily="34" charset="0"/>
              </a:rPr>
              <a:t>with the GIPS standards, including the definition of the firm and the firm’s definition of discretion.</a:t>
            </a:r>
          </a:p>
        </p:txBody>
      </p:sp>
      <p:pic>
        <p:nvPicPr>
          <p:cNvPr id="6" name="Picture 5">
            <a:extLst>
              <a:ext uri="{FF2B5EF4-FFF2-40B4-BE49-F238E27FC236}">
                <a16:creationId xmlns:a16="http://schemas.microsoft.com/office/drawing/2014/main" id="{5CDE5D4A-3AA7-B335-F498-68B8D76873EB}"/>
              </a:ext>
            </a:extLst>
          </p:cNvPr>
          <p:cNvPicPr/>
          <p:nvPr/>
        </p:nvPicPr>
        <p:blipFill>
          <a:blip r:embed="rId3">
            <a:extLst>
              <a:ext uri="{28A0092B-C50C-407E-A947-70E740481C1C}">
                <a14:useLocalDpi xmlns:a14="http://schemas.microsoft.com/office/drawing/2010/main" val="0"/>
              </a:ext>
            </a:extLst>
          </a:blip>
          <a:stretch>
            <a:fillRect/>
          </a:stretch>
        </p:blipFill>
        <p:spPr>
          <a:xfrm>
            <a:off x="10745684" y="3879105"/>
            <a:ext cx="1216231" cy="1429165"/>
          </a:xfrm>
          <a:prstGeom prst="rect">
            <a:avLst/>
          </a:prstGeom>
        </p:spPr>
      </p:pic>
    </p:spTree>
    <p:extLst>
      <p:ext uri="{BB962C8B-B14F-4D97-AF65-F5344CB8AC3E}">
        <p14:creationId xmlns:p14="http://schemas.microsoft.com/office/powerpoint/2010/main" val="1472633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ascade Theme">
  <a:themeElements>
    <a:clrScheme name="Cascade">
      <a:dk1>
        <a:sysClr val="windowText" lastClr="000000"/>
      </a:dk1>
      <a:lt1>
        <a:sysClr val="window" lastClr="FFFFFF"/>
      </a:lt1>
      <a:dk2>
        <a:srgbClr val="1B3B3A"/>
      </a:dk2>
      <a:lt2>
        <a:srgbClr val="E7E6E6"/>
      </a:lt2>
      <a:accent1>
        <a:srgbClr val="2F6363"/>
      </a:accent1>
      <a:accent2>
        <a:srgbClr val="C5E5E4"/>
      </a:accent2>
      <a:accent3>
        <a:srgbClr val="2D0D30"/>
      </a:accent3>
      <a:accent4>
        <a:srgbClr val="DD9933"/>
      </a:accent4>
      <a:accent5>
        <a:srgbClr val="751214"/>
      </a:accent5>
      <a:accent6>
        <a:srgbClr val="1B3B3A"/>
      </a:accent6>
      <a:hlink>
        <a:srgbClr val="50B0AE"/>
      </a:hlink>
      <a:folHlink>
        <a:srgbClr val="0000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ascade Theme" id="{3FD34B06-2917-4493-A1AE-95DD8FFB9ECE}" vid="{07326335-08D1-43AF-8124-0FC55CFD9FF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4df41eb7-133b-4c0b-b80d-dc6510449aab">
      <Terms xmlns="http://schemas.microsoft.com/office/infopath/2007/PartnerControls"/>
    </lcf76f155ced4ddcb4097134ff3c332f>
    <TaxCatchAll xmlns="6b969a6f-df1a-429c-bf04-c105c5133329"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36CC03A93236A46A3DDF248566EA37C" ma:contentTypeVersion="18" ma:contentTypeDescription="Create a new document." ma:contentTypeScope="" ma:versionID="a5c16711bf6a38c08f0a3aec92591fa0">
  <xsd:schema xmlns:xsd="http://www.w3.org/2001/XMLSchema" xmlns:xs="http://www.w3.org/2001/XMLSchema" xmlns:p="http://schemas.microsoft.com/office/2006/metadata/properties" xmlns:ns2="4df41eb7-133b-4c0b-b80d-dc6510449aab" xmlns:ns3="6b969a6f-df1a-429c-bf04-c105c5133329" targetNamespace="http://schemas.microsoft.com/office/2006/metadata/properties" ma:root="true" ma:fieldsID="0b2873bbc8ece81f15d863409f22f048" ns2:_="" ns3:_="">
    <xsd:import namespace="4df41eb7-133b-4c0b-b80d-dc6510449aab"/>
    <xsd:import namespace="6b969a6f-df1a-429c-bf04-c105c513332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EventHashCode" minOccurs="0"/>
                <xsd:element ref="ns2:MediaServiceGenerationTime" minOccurs="0"/>
                <xsd:element ref="ns2:MediaServiceAutoKeyPoints" minOccurs="0"/>
                <xsd:element ref="ns2:MediaServiceKeyPoints" minOccurs="0"/>
                <xsd:element ref="ns2:MediaLengthInSeconds" minOccurs="0"/>
                <xsd:element ref="ns3:SharedWithUsers" minOccurs="0"/>
                <xsd:element ref="ns3:SharedWithDetails"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df41eb7-133b-4c0b-b80d-dc6510449aa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7"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1a648053-1f97-4992-9773-9b05bd9e0d1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b969a6f-df1a-429c-bf04-c105c5133329"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40be5b64-fc2d-4ce3-b26c-16a0ac1ce336}" ma:internalName="TaxCatchAll" ma:showField="CatchAllData" ma:web="6b969a6f-df1a-429c-bf04-c105c513332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649A5B4-9134-4015-8899-12CDDDA78BE7}">
  <ds:schemaRefs>
    <ds:schemaRef ds:uri="4df41eb7-133b-4c0b-b80d-dc6510449aab"/>
    <ds:schemaRef ds:uri="http://schemas.microsoft.com/office/infopath/2007/PartnerControls"/>
    <ds:schemaRef ds:uri="http://schemas.microsoft.com/office/2006/documentManagement/types"/>
    <ds:schemaRef ds:uri="http://schemas.microsoft.com/office/2006/metadata/properties"/>
    <ds:schemaRef ds:uri="6b969a6f-df1a-429c-bf04-c105c5133329"/>
    <ds:schemaRef ds:uri="http://purl.org/dc/elements/1.1/"/>
    <ds:schemaRef ds:uri="http://purl.org/dc/terms/"/>
    <ds:schemaRef ds:uri="http://www.w3.org/XML/1998/namespace"/>
    <ds:schemaRef ds:uri="http://schemas.openxmlformats.org/package/2006/metadata/core-properties"/>
    <ds:schemaRef ds:uri="http://purl.org/dc/dcmitype/"/>
  </ds:schemaRefs>
</ds:datastoreItem>
</file>

<file path=customXml/itemProps2.xml><?xml version="1.0" encoding="utf-8"?>
<ds:datastoreItem xmlns:ds="http://schemas.openxmlformats.org/officeDocument/2006/customXml" ds:itemID="{02EA6166-57D1-401E-AF6F-FEE7921959D3}">
  <ds:schemaRefs>
    <ds:schemaRef ds:uri="http://schemas.microsoft.com/sharepoint/v3/contenttype/forms"/>
  </ds:schemaRefs>
</ds:datastoreItem>
</file>

<file path=customXml/itemProps3.xml><?xml version="1.0" encoding="utf-8"?>
<ds:datastoreItem xmlns:ds="http://schemas.openxmlformats.org/officeDocument/2006/customXml" ds:itemID="{EB6F7351-CD47-4207-A7C1-16DDF675BDE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df41eb7-133b-4c0b-b80d-dc6510449aab"/>
    <ds:schemaRef ds:uri="6b969a6f-df1a-429c-bf04-c105c513332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10488</TotalTime>
  <Words>4674</Words>
  <Application>Microsoft Office PowerPoint</Application>
  <PresentationFormat>Widescreen</PresentationFormat>
  <Paragraphs>495</Paragraphs>
  <Slides>51</Slides>
  <Notes>18</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51</vt:i4>
      </vt:variant>
    </vt:vector>
  </HeadingPairs>
  <TitlesOfParts>
    <vt:vector size="64" baseType="lpstr">
      <vt:lpstr>Aharoni</vt:lpstr>
      <vt:lpstr>Arial</vt:lpstr>
      <vt:lpstr>Calibri</vt:lpstr>
      <vt:lpstr>Calibri Light</vt:lpstr>
      <vt:lpstr>Century Gothic</vt:lpstr>
      <vt:lpstr>Gill Sans MT</vt:lpstr>
      <vt:lpstr>MyriadPro-BoldCond</vt:lpstr>
      <vt:lpstr>WarnockPro-Bold</vt:lpstr>
      <vt:lpstr>WarnockPro-It</vt:lpstr>
      <vt:lpstr>WarnockPro-Regular</vt:lpstr>
      <vt:lpstr>Wingdings 2</vt:lpstr>
      <vt:lpstr>Custom Design</vt:lpstr>
      <vt:lpstr>Cascade Theme</vt:lpstr>
      <vt:lpstr>CFA Society Los Angeles</vt:lpstr>
      <vt:lpstr>The GIPS® Standards - Objectives</vt:lpstr>
      <vt:lpstr>SCOPE</vt:lpstr>
      <vt:lpstr>Objectives+ Scope </vt:lpstr>
      <vt:lpstr>Scope</vt:lpstr>
      <vt:lpstr>Scope</vt:lpstr>
      <vt:lpstr>Benefits</vt:lpstr>
      <vt:lpstr>Fundamentals: Definition of FIRM and discretion</vt:lpstr>
      <vt:lpstr>Other Fundamentals of compliance</vt:lpstr>
      <vt:lpstr>Question 1:</vt:lpstr>
      <vt:lpstr>Return calculation methodology </vt:lpstr>
      <vt:lpstr>Time Weighted Return calculation methodology </vt:lpstr>
      <vt:lpstr>Return calculation methodology </vt:lpstr>
      <vt:lpstr>Effects of external cash flows </vt:lpstr>
      <vt:lpstr>Effects of external cash flows </vt:lpstr>
      <vt:lpstr>Money-Weighted Returns</vt:lpstr>
      <vt:lpstr>Treatment of cash, expenses and fees</vt:lpstr>
      <vt:lpstr>Treatment of cash, expenses and fees</vt:lpstr>
      <vt:lpstr>Question 2:</vt:lpstr>
      <vt:lpstr>2.B.6 Valuation Hierarchy</vt:lpstr>
      <vt:lpstr>Composite TWR return calculations </vt:lpstr>
      <vt:lpstr>Composite Construction </vt:lpstr>
      <vt:lpstr>For discussion: </vt:lpstr>
      <vt:lpstr>Question 3</vt:lpstr>
      <vt:lpstr>Temporary Loss of discretion example – tax loss harvesting </vt:lpstr>
      <vt:lpstr>Composite construction </vt:lpstr>
      <vt:lpstr>Composite construction </vt:lpstr>
      <vt:lpstr>Composite construction </vt:lpstr>
      <vt:lpstr>Composite construction: New / Closed account timing </vt:lpstr>
      <vt:lpstr>Composite construction:   changes in mandate,   temporary accounts for scf,   composite minimums</vt:lpstr>
      <vt:lpstr>Presentation and Reporting</vt:lpstr>
      <vt:lpstr>Presentation and Reporting</vt:lpstr>
      <vt:lpstr>Gips compliant presentation example </vt:lpstr>
      <vt:lpstr>measures of internal dispersion </vt:lpstr>
      <vt:lpstr>internal dispersion – Equal weighted Standard Deviation</vt:lpstr>
      <vt:lpstr>internal dispersion – Asset weighted Standard Deviation</vt:lpstr>
      <vt:lpstr>Portability requirements</vt:lpstr>
      <vt:lpstr>Purpose of verification</vt:lpstr>
      <vt:lpstr>Scope and purpose of  verification</vt:lpstr>
      <vt:lpstr>Process of  verification</vt:lpstr>
      <vt:lpstr>Process of  verification</vt:lpstr>
      <vt:lpstr>Process of  verification</vt:lpstr>
      <vt:lpstr>process of  verification</vt:lpstr>
      <vt:lpstr>Question 4</vt:lpstr>
      <vt:lpstr>Question 5</vt:lpstr>
      <vt:lpstr>Question 6:</vt:lpstr>
      <vt:lpstr>Question 7</vt:lpstr>
      <vt:lpstr>Summary / Exam strategy</vt:lpstr>
      <vt:lpstr>Summary / Exam strategy </vt:lpstr>
      <vt:lpstr>Summary / Exam strategy</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gipS WORKSHOP 2018</dc:title>
  <dc:creator>Jordan Berger</dc:creator>
  <cp:lastModifiedBy>Kim Cash</cp:lastModifiedBy>
  <cp:revision>83</cp:revision>
  <cp:lastPrinted>2019-04-26T11:17:14Z</cp:lastPrinted>
  <dcterms:created xsi:type="dcterms:W3CDTF">2018-11-02T22:07:21Z</dcterms:created>
  <dcterms:modified xsi:type="dcterms:W3CDTF">2024-01-18T02:29:02Z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0x010100936CC03A93236A46A3DDF248566EA37C</vt:lpwstr>
  </property>
  <property fmtid="{D5CDD505-2E9C-101B-9397-08002B2CF9AE}" pid="3" name="MediaServiceImageTags">
    <vt:lpwstr/>
  </property>
</Properties>
</file>